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4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5.xml" ContentType="application/vnd.openxmlformats-officedocument.presentationml.notesSlide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26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4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27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  <p:sldMasterId id="2147483778" r:id="rId2"/>
  </p:sldMasterIdLst>
  <p:notesMasterIdLst>
    <p:notesMasterId r:id="rId29"/>
  </p:notesMasterIdLst>
  <p:handoutMasterIdLst>
    <p:handoutMasterId r:id="rId30"/>
  </p:handoutMasterIdLst>
  <p:sldIdLst>
    <p:sldId id="539" r:id="rId3"/>
    <p:sldId id="538" r:id="rId4"/>
    <p:sldId id="543" r:id="rId5"/>
    <p:sldId id="475" r:id="rId6"/>
    <p:sldId id="480" r:id="rId7"/>
    <p:sldId id="501" r:id="rId8"/>
    <p:sldId id="546" r:id="rId9"/>
    <p:sldId id="518" r:id="rId10"/>
    <p:sldId id="519" r:id="rId11"/>
    <p:sldId id="520" r:id="rId12"/>
    <p:sldId id="544" r:id="rId13"/>
    <p:sldId id="521" r:id="rId14"/>
    <p:sldId id="522" r:id="rId15"/>
    <p:sldId id="523" r:id="rId16"/>
    <p:sldId id="509" r:id="rId17"/>
    <p:sldId id="525" r:id="rId18"/>
    <p:sldId id="526" r:id="rId19"/>
    <p:sldId id="527" r:id="rId20"/>
    <p:sldId id="528" r:id="rId21"/>
    <p:sldId id="529" r:id="rId22"/>
    <p:sldId id="530" r:id="rId23"/>
    <p:sldId id="531" r:id="rId24"/>
    <p:sldId id="532" r:id="rId25"/>
    <p:sldId id="534" r:id="rId26"/>
    <p:sldId id="535" r:id="rId27"/>
    <p:sldId id="536" r:id="rId28"/>
  </p:sldIdLst>
  <p:sldSz cx="12192000" cy="6858000"/>
  <p:notesSz cx="9144000" cy="6858000"/>
  <p:defaultTextStyle>
    <a:defPPr>
      <a:defRPr lang="en-US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MBU STUDIO" initials="BS" lastIdx="8" clrIdx="0">
    <p:extLst>
      <p:ext uri="{19B8F6BF-5375-455C-9EA6-DF929625EA0E}">
        <p15:presenceInfo xmlns:p15="http://schemas.microsoft.com/office/powerpoint/2012/main" userId="e162de52a67a64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41" autoAdjust="0"/>
    <p:restoredTop sz="85896" autoAdjust="0"/>
  </p:normalViewPr>
  <p:slideViewPr>
    <p:cSldViewPr snapToGrid="0">
      <p:cViewPr varScale="1">
        <p:scale>
          <a:sx n="59" d="100"/>
          <a:sy n="59" d="100"/>
        </p:scale>
        <p:origin x="9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34"/>
    </p:cViewPr>
  </p:sorterViewPr>
  <p:notesViewPr>
    <p:cSldViewPr snapToGrid="0">
      <p:cViewPr varScale="1">
        <p:scale>
          <a:sx n="54" d="100"/>
          <a:sy n="54" d="100"/>
        </p:scale>
        <p:origin x="2880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38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openxmlformats.org/officeDocument/2006/relationships/customXml" Target="../customXml/item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customXml" Target="../customXml/item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158B73-76B3-4CE6-853F-EA17003DEAC2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814433-A15B-419E-9AF5-97FD4CBA9872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1590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543A7D-6765-4850-A025-731D1B1D0C1C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8D8F2-B63C-4B0A-A353-07C95D270B87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647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O" dirty="0" smtClean="0"/>
              <a:t>CAMBIAR </a:t>
            </a:r>
            <a:r>
              <a:rPr lang="es-CO" dirty="0" err="1" smtClean="0"/>
              <a:t>DIAPOSITIVa</a:t>
            </a:r>
            <a:r>
              <a:rPr lang="es-CO" dirty="0" smtClean="0"/>
              <a:t>,</a:t>
            </a:r>
            <a:r>
              <a:rPr lang="es-CO" baseline="0" dirty="0" smtClean="0"/>
              <a:t> </a:t>
            </a:r>
            <a:r>
              <a:rPr lang="es-CO" dirty="0" smtClean="0"/>
              <a:t>Con relación a los hogares:</a:t>
            </a:r>
          </a:p>
          <a:p>
            <a:r>
              <a:rPr lang="es-CO" dirty="0" smtClean="0"/>
              <a:t>42,9% se encuentra en estrato socioeconómico 4</a:t>
            </a:r>
          </a:p>
          <a:p>
            <a:r>
              <a:rPr lang="es-CO" dirty="0" smtClean="0"/>
              <a:t>26,7% se encuentra en estrato socioeconómico 5 y 6</a:t>
            </a:r>
          </a:p>
          <a:p>
            <a:r>
              <a:rPr lang="es-CO" dirty="0" smtClean="0"/>
              <a:t>26,8% se encuentra en estrato socioeconómico 3</a:t>
            </a:r>
          </a:p>
          <a:p>
            <a:r>
              <a:rPr lang="es-CO" dirty="0" smtClean="0"/>
              <a:t>3,6% se encuentra en estrato socioeconómico</a:t>
            </a:r>
          </a:p>
          <a:p>
            <a:pPr marL="0" indent="0">
              <a:buNone/>
            </a:pPr>
            <a:r>
              <a:rPr lang="es-CO" dirty="0" smtClean="0"/>
              <a:t>1 y 2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8D8F2-B63C-4B0A-A353-07C95D270B8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617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O" dirty="0" smtClean="0"/>
              <a:t>CAMBIAR </a:t>
            </a:r>
            <a:r>
              <a:rPr lang="es-CO" dirty="0" err="1" smtClean="0"/>
              <a:t>DIAPOSITIVa</a:t>
            </a:r>
            <a:r>
              <a:rPr lang="es-CO" dirty="0" smtClean="0"/>
              <a:t>,</a:t>
            </a:r>
            <a:r>
              <a:rPr lang="es-CO" baseline="0" dirty="0" smtClean="0"/>
              <a:t> </a:t>
            </a:r>
            <a:r>
              <a:rPr lang="es-CO" dirty="0" smtClean="0"/>
              <a:t>Con relación a los hogares:</a:t>
            </a:r>
          </a:p>
          <a:p>
            <a:r>
              <a:rPr lang="es-CO" dirty="0" smtClean="0"/>
              <a:t>42,9% se encuentra en estrato socioeconómico 4</a:t>
            </a:r>
          </a:p>
          <a:p>
            <a:r>
              <a:rPr lang="es-CO" dirty="0" smtClean="0"/>
              <a:t>26,7% se encuentra en estrato socioeconómico 5 y 6</a:t>
            </a:r>
          </a:p>
          <a:p>
            <a:r>
              <a:rPr lang="es-CO" dirty="0" smtClean="0"/>
              <a:t>26,8% se encuentra en estrato socioeconómico 3</a:t>
            </a:r>
          </a:p>
          <a:p>
            <a:r>
              <a:rPr lang="es-CO" dirty="0" smtClean="0"/>
              <a:t>3,6% se encuentra en estrato socioeconómico</a:t>
            </a:r>
          </a:p>
          <a:p>
            <a:pPr marL="0" indent="0">
              <a:buNone/>
            </a:pPr>
            <a:r>
              <a:rPr lang="es-CO" dirty="0" smtClean="0"/>
              <a:t>1 y 2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8D8F2-B63C-4B0A-A353-07C95D270B8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942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b="1" dirty="0">
              <a:solidFill>
                <a:srgbClr val="FF0000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8D8F2-B63C-4B0A-A353-07C95D270B87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941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8D8F2-B63C-4B0A-A353-07C95D270B8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038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8D8F2-B63C-4B0A-A353-07C95D270B87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019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57026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074688" y="1995715"/>
            <a:ext cx="4345565" cy="4147807"/>
          </a:xfrm>
          <a:custGeom>
            <a:avLst/>
            <a:gdLst>
              <a:gd name="connsiteX0" fmla="*/ 127638 w 3259174"/>
              <a:gd name="connsiteY0" fmla="*/ 0 h 3110855"/>
              <a:gd name="connsiteX1" fmla="*/ 3131536 w 3259174"/>
              <a:gd name="connsiteY1" fmla="*/ 0 h 3110855"/>
              <a:gd name="connsiteX2" fmla="*/ 3259174 w 3259174"/>
              <a:gd name="connsiteY2" fmla="*/ 127638 h 3110855"/>
              <a:gd name="connsiteX3" fmla="*/ 3259174 w 3259174"/>
              <a:gd name="connsiteY3" fmla="*/ 2983217 h 3110855"/>
              <a:gd name="connsiteX4" fmla="*/ 3131536 w 3259174"/>
              <a:gd name="connsiteY4" fmla="*/ 3110855 h 3110855"/>
              <a:gd name="connsiteX5" fmla="*/ 127638 w 3259174"/>
              <a:gd name="connsiteY5" fmla="*/ 3110855 h 3110855"/>
              <a:gd name="connsiteX6" fmla="*/ 0 w 3259174"/>
              <a:gd name="connsiteY6" fmla="*/ 2983217 h 3110855"/>
              <a:gd name="connsiteX7" fmla="*/ 0 w 3259174"/>
              <a:gd name="connsiteY7" fmla="*/ 127638 h 3110855"/>
              <a:gd name="connsiteX8" fmla="*/ 127638 w 3259174"/>
              <a:gd name="connsiteY8" fmla="*/ 0 h 3110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59174" h="3110855">
                <a:moveTo>
                  <a:pt x="127638" y="0"/>
                </a:moveTo>
                <a:lnTo>
                  <a:pt x="3131536" y="0"/>
                </a:lnTo>
                <a:cubicBezTo>
                  <a:pt x="3202029" y="0"/>
                  <a:pt x="3259174" y="57145"/>
                  <a:pt x="3259174" y="127638"/>
                </a:cubicBezTo>
                <a:lnTo>
                  <a:pt x="3259174" y="2983217"/>
                </a:lnTo>
                <a:cubicBezTo>
                  <a:pt x="3259174" y="3053710"/>
                  <a:pt x="3202029" y="3110855"/>
                  <a:pt x="3131536" y="3110855"/>
                </a:cubicBezTo>
                <a:lnTo>
                  <a:pt x="127638" y="3110855"/>
                </a:lnTo>
                <a:cubicBezTo>
                  <a:pt x="57145" y="3110855"/>
                  <a:pt x="0" y="3053710"/>
                  <a:pt x="0" y="2983217"/>
                </a:cubicBezTo>
                <a:lnTo>
                  <a:pt x="0" y="127638"/>
                </a:lnTo>
                <a:cubicBezTo>
                  <a:pt x="0" y="57145"/>
                  <a:pt x="57145" y="0"/>
                  <a:pt x="12763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2539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033144" y="1648345"/>
            <a:ext cx="4752456" cy="4752456"/>
          </a:xfrm>
          <a:custGeom>
            <a:avLst/>
            <a:gdLst>
              <a:gd name="connsiteX0" fmla="*/ 1782171 w 3564342"/>
              <a:gd name="connsiteY0" fmla="*/ 0 h 3564342"/>
              <a:gd name="connsiteX1" fmla="*/ 3564342 w 3564342"/>
              <a:gd name="connsiteY1" fmla="*/ 1782171 h 3564342"/>
              <a:gd name="connsiteX2" fmla="*/ 1782171 w 3564342"/>
              <a:gd name="connsiteY2" fmla="*/ 3564342 h 3564342"/>
              <a:gd name="connsiteX3" fmla="*/ 0 w 3564342"/>
              <a:gd name="connsiteY3" fmla="*/ 1782171 h 3564342"/>
              <a:gd name="connsiteX4" fmla="*/ 1782171 w 3564342"/>
              <a:gd name="connsiteY4" fmla="*/ 0 h 356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4342" h="3564342">
                <a:moveTo>
                  <a:pt x="1782171" y="0"/>
                </a:moveTo>
                <a:cubicBezTo>
                  <a:pt x="2766437" y="0"/>
                  <a:pt x="3564342" y="797905"/>
                  <a:pt x="3564342" y="1782171"/>
                </a:cubicBezTo>
                <a:cubicBezTo>
                  <a:pt x="3564342" y="2766437"/>
                  <a:pt x="2766437" y="3564342"/>
                  <a:pt x="1782171" y="3564342"/>
                </a:cubicBezTo>
                <a:cubicBezTo>
                  <a:pt x="797905" y="3564342"/>
                  <a:pt x="0" y="2766437"/>
                  <a:pt x="0" y="1782171"/>
                </a:cubicBezTo>
                <a:cubicBezTo>
                  <a:pt x="0" y="797905"/>
                  <a:pt x="797905" y="0"/>
                  <a:pt x="17821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14209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858858" y="1601632"/>
            <a:ext cx="7333143" cy="5256368"/>
          </a:xfrm>
          <a:custGeom>
            <a:avLst/>
            <a:gdLst>
              <a:gd name="connsiteX0" fmla="*/ 5499857 w 5499857"/>
              <a:gd name="connsiteY0" fmla="*/ 0 h 3942276"/>
              <a:gd name="connsiteX1" fmla="*/ 5499857 w 5499857"/>
              <a:gd name="connsiteY1" fmla="*/ 3942276 h 3942276"/>
              <a:gd name="connsiteX2" fmla="*/ 0 w 5499857"/>
              <a:gd name="connsiteY2" fmla="*/ 3942276 h 3942276"/>
              <a:gd name="connsiteX3" fmla="*/ 223344 w 5499857"/>
              <a:gd name="connsiteY3" fmla="*/ 3825162 h 3942276"/>
              <a:gd name="connsiteX4" fmla="*/ 5240131 w 5499857"/>
              <a:gd name="connsiteY4" fmla="*/ 23733 h 3942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9857" h="3942276">
                <a:moveTo>
                  <a:pt x="5499857" y="0"/>
                </a:moveTo>
                <a:lnTo>
                  <a:pt x="5499857" y="3942276"/>
                </a:lnTo>
                <a:lnTo>
                  <a:pt x="0" y="3942276"/>
                </a:lnTo>
                <a:lnTo>
                  <a:pt x="223344" y="3825162"/>
                </a:lnTo>
                <a:cubicBezTo>
                  <a:pt x="2850509" y="2370631"/>
                  <a:pt x="2074234" y="380465"/>
                  <a:pt x="5240131" y="23733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749714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-1" y="2315456"/>
            <a:ext cx="6204488" cy="4542545"/>
          </a:xfrm>
          <a:custGeom>
            <a:avLst/>
            <a:gdLst>
              <a:gd name="connsiteX0" fmla="*/ 0 w 4653366"/>
              <a:gd name="connsiteY0" fmla="*/ 0 h 3411710"/>
              <a:gd name="connsiteX1" fmla="*/ 4215609 w 4653366"/>
              <a:gd name="connsiteY1" fmla="*/ 0 h 3411710"/>
              <a:gd name="connsiteX2" fmla="*/ 4653366 w 4653366"/>
              <a:gd name="connsiteY2" fmla="*/ 437757 h 3411710"/>
              <a:gd name="connsiteX3" fmla="*/ 4653366 w 4653366"/>
              <a:gd name="connsiteY3" fmla="*/ 3411710 h 3411710"/>
              <a:gd name="connsiteX4" fmla="*/ 0 w 4653366"/>
              <a:gd name="connsiteY4" fmla="*/ 3411710 h 341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53366" h="3411710">
                <a:moveTo>
                  <a:pt x="0" y="0"/>
                </a:moveTo>
                <a:lnTo>
                  <a:pt x="4215609" y="0"/>
                </a:lnTo>
                <a:cubicBezTo>
                  <a:pt x="4457376" y="0"/>
                  <a:pt x="4653366" y="195990"/>
                  <a:pt x="4653366" y="437757"/>
                </a:cubicBezTo>
                <a:lnTo>
                  <a:pt x="4653366" y="3411710"/>
                </a:lnTo>
                <a:lnTo>
                  <a:pt x="0" y="341171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986467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212996" y="2146486"/>
            <a:ext cx="9766005" cy="2346957"/>
          </a:xfrm>
          <a:custGeom>
            <a:avLst/>
            <a:gdLst>
              <a:gd name="connsiteX0" fmla="*/ 293376 w 7324504"/>
              <a:gd name="connsiteY0" fmla="*/ 0 h 1760218"/>
              <a:gd name="connsiteX1" fmla="*/ 7031128 w 7324504"/>
              <a:gd name="connsiteY1" fmla="*/ 0 h 1760218"/>
              <a:gd name="connsiteX2" fmla="*/ 7324504 w 7324504"/>
              <a:gd name="connsiteY2" fmla="*/ 293376 h 1760218"/>
              <a:gd name="connsiteX3" fmla="*/ 7324504 w 7324504"/>
              <a:gd name="connsiteY3" fmla="*/ 1466842 h 1760218"/>
              <a:gd name="connsiteX4" fmla="*/ 7031128 w 7324504"/>
              <a:gd name="connsiteY4" fmla="*/ 1760218 h 1760218"/>
              <a:gd name="connsiteX5" fmla="*/ 293376 w 7324504"/>
              <a:gd name="connsiteY5" fmla="*/ 1760218 h 1760218"/>
              <a:gd name="connsiteX6" fmla="*/ 0 w 7324504"/>
              <a:gd name="connsiteY6" fmla="*/ 1466842 h 1760218"/>
              <a:gd name="connsiteX7" fmla="*/ 0 w 7324504"/>
              <a:gd name="connsiteY7" fmla="*/ 293376 h 1760218"/>
              <a:gd name="connsiteX8" fmla="*/ 293376 w 7324504"/>
              <a:gd name="connsiteY8" fmla="*/ 0 h 176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4504" h="1760218">
                <a:moveTo>
                  <a:pt x="293376" y="0"/>
                </a:moveTo>
                <a:lnTo>
                  <a:pt x="7031128" y="0"/>
                </a:lnTo>
                <a:cubicBezTo>
                  <a:pt x="7193155" y="0"/>
                  <a:pt x="7324504" y="131349"/>
                  <a:pt x="7324504" y="293376"/>
                </a:cubicBezTo>
                <a:lnTo>
                  <a:pt x="7324504" y="1466842"/>
                </a:lnTo>
                <a:cubicBezTo>
                  <a:pt x="7324504" y="1628869"/>
                  <a:pt x="7193155" y="1760218"/>
                  <a:pt x="7031128" y="1760218"/>
                </a:cubicBezTo>
                <a:lnTo>
                  <a:pt x="293376" y="1760218"/>
                </a:lnTo>
                <a:cubicBezTo>
                  <a:pt x="131349" y="1760218"/>
                  <a:pt x="0" y="1628869"/>
                  <a:pt x="0" y="1466842"/>
                </a:cubicBezTo>
                <a:lnTo>
                  <a:pt x="0" y="293376"/>
                </a:lnTo>
                <a:cubicBezTo>
                  <a:pt x="0" y="131349"/>
                  <a:pt x="131349" y="0"/>
                  <a:pt x="29337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69171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352347" y="2217863"/>
            <a:ext cx="3364063" cy="3710957"/>
          </a:xfrm>
          <a:custGeom>
            <a:avLst/>
            <a:gdLst>
              <a:gd name="connsiteX0" fmla="*/ 162409 w 2523047"/>
              <a:gd name="connsiteY0" fmla="*/ 0 h 2783218"/>
              <a:gd name="connsiteX1" fmla="*/ 2360638 w 2523047"/>
              <a:gd name="connsiteY1" fmla="*/ 0 h 2783218"/>
              <a:gd name="connsiteX2" fmla="*/ 2523047 w 2523047"/>
              <a:gd name="connsiteY2" fmla="*/ 162409 h 2783218"/>
              <a:gd name="connsiteX3" fmla="*/ 2523047 w 2523047"/>
              <a:gd name="connsiteY3" fmla="*/ 2620809 h 2783218"/>
              <a:gd name="connsiteX4" fmla="*/ 2360638 w 2523047"/>
              <a:gd name="connsiteY4" fmla="*/ 2783218 h 2783218"/>
              <a:gd name="connsiteX5" fmla="*/ 162409 w 2523047"/>
              <a:gd name="connsiteY5" fmla="*/ 2783218 h 2783218"/>
              <a:gd name="connsiteX6" fmla="*/ 0 w 2523047"/>
              <a:gd name="connsiteY6" fmla="*/ 2620809 h 2783218"/>
              <a:gd name="connsiteX7" fmla="*/ 0 w 2523047"/>
              <a:gd name="connsiteY7" fmla="*/ 162409 h 2783218"/>
              <a:gd name="connsiteX8" fmla="*/ 162409 w 2523047"/>
              <a:gd name="connsiteY8" fmla="*/ 0 h 2783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23047" h="2783218">
                <a:moveTo>
                  <a:pt x="162409" y="0"/>
                </a:moveTo>
                <a:lnTo>
                  <a:pt x="2360638" y="0"/>
                </a:lnTo>
                <a:cubicBezTo>
                  <a:pt x="2450334" y="0"/>
                  <a:pt x="2523047" y="72713"/>
                  <a:pt x="2523047" y="162409"/>
                </a:cubicBezTo>
                <a:lnTo>
                  <a:pt x="2523047" y="2620809"/>
                </a:lnTo>
                <a:cubicBezTo>
                  <a:pt x="2523047" y="2710505"/>
                  <a:pt x="2450334" y="2783218"/>
                  <a:pt x="2360638" y="2783218"/>
                </a:cubicBezTo>
                <a:lnTo>
                  <a:pt x="162409" y="2783218"/>
                </a:lnTo>
                <a:cubicBezTo>
                  <a:pt x="72713" y="2783218"/>
                  <a:pt x="0" y="2710505"/>
                  <a:pt x="0" y="2620809"/>
                </a:cubicBezTo>
                <a:lnTo>
                  <a:pt x="0" y="162409"/>
                </a:lnTo>
                <a:cubicBezTo>
                  <a:pt x="0" y="72713"/>
                  <a:pt x="72713" y="0"/>
                  <a:pt x="1624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8905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958272" y="1399919"/>
            <a:ext cx="5233729" cy="4783047"/>
          </a:xfrm>
          <a:custGeom>
            <a:avLst/>
            <a:gdLst>
              <a:gd name="connsiteX0" fmla="*/ 377110 w 3925297"/>
              <a:gd name="connsiteY0" fmla="*/ 0 h 3587285"/>
              <a:gd name="connsiteX1" fmla="*/ 3925297 w 3925297"/>
              <a:gd name="connsiteY1" fmla="*/ 0 h 3587285"/>
              <a:gd name="connsiteX2" fmla="*/ 3925297 w 3925297"/>
              <a:gd name="connsiteY2" fmla="*/ 2941337 h 3587285"/>
              <a:gd name="connsiteX3" fmla="*/ 3797789 w 3925297"/>
              <a:gd name="connsiteY3" fmla="*/ 3057223 h 3587285"/>
              <a:gd name="connsiteX4" fmla="*/ 2321256 w 3925297"/>
              <a:gd name="connsiteY4" fmla="*/ 3587285 h 3587285"/>
              <a:gd name="connsiteX5" fmla="*/ 0 w 3925297"/>
              <a:gd name="connsiteY5" fmla="*/ 1266029 h 3587285"/>
              <a:gd name="connsiteX6" fmla="*/ 280162 w 3925297"/>
              <a:gd name="connsiteY6" fmla="*/ 159581 h 3587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25297" h="3587285">
                <a:moveTo>
                  <a:pt x="377110" y="0"/>
                </a:moveTo>
                <a:lnTo>
                  <a:pt x="3925297" y="0"/>
                </a:lnTo>
                <a:lnTo>
                  <a:pt x="3925297" y="2941337"/>
                </a:lnTo>
                <a:lnTo>
                  <a:pt x="3797789" y="3057223"/>
                </a:lnTo>
                <a:cubicBezTo>
                  <a:pt x="3396539" y="3388364"/>
                  <a:pt x="2882128" y="3587285"/>
                  <a:pt x="2321256" y="3587285"/>
                </a:cubicBezTo>
                <a:cubicBezTo>
                  <a:pt x="1039261" y="3587285"/>
                  <a:pt x="0" y="2548024"/>
                  <a:pt x="0" y="1266029"/>
                </a:cubicBezTo>
                <a:cubicBezTo>
                  <a:pt x="0" y="865406"/>
                  <a:pt x="101490" y="488487"/>
                  <a:pt x="280162" y="15958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67842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 flipH="1">
            <a:off x="1" y="1601632"/>
            <a:ext cx="7333143" cy="5256368"/>
          </a:xfrm>
          <a:custGeom>
            <a:avLst/>
            <a:gdLst>
              <a:gd name="connsiteX0" fmla="*/ 5499857 w 5499857"/>
              <a:gd name="connsiteY0" fmla="*/ 0 h 3942276"/>
              <a:gd name="connsiteX1" fmla="*/ 5240131 w 5499857"/>
              <a:gd name="connsiteY1" fmla="*/ 23733 h 3942276"/>
              <a:gd name="connsiteX2" fmla="*/ 223344 w 5499857"/>
              <a:gd name="connsiteY2" fmla="*/ 3825162 h 3942276"/>
              <a:gd name="connsiteX3" fmla="*/ 0 w 5499857"/>
              <a:gd name="connsiteY3" fmla="*/ 3942276 h 3942276"/>
              <a:gd name="connsiteX4" fmla="*/ 5499857 w 5499857"/>
              <a:gd name="connsiteY4" fmla="*/ 3942276 h 3942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9857" h="3942276">
                <a:moveTo>
                  <a:pt x="5499857" y="0"/>
                </a:moveTo>
                <a:lnTo>
                  <a:pt x="5240131" y="23733"/>
                </a:lnTo>
                <a:cubicBezTo>
                  <a:pt x="2074234" y="380465"/>
                  <a:pt x="2850509" y="2370631"/>
                  <a:pt x="223344" y="3825162"/>
                </a:cubicBezTo>
                <a:lnTo>
                  <a:pt x="0" y="3942276"/>
                </a:lnTo>
                <a:lnTo>
                  <a:pt x="5499857" y="394227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102186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212996" y="2146486"/>
            <a:ext cx="9766005" cy="2346957"/>
          </a:xfrm>
          <a:custGeom>
            <a:avLst/>
            <a:gdLst>
              <a:gd name="connsiteX0" fmla="*/ 293376 w 7324504"/>
              <a:gd name="connsiteY0" fmla="*/ 0 h 1760218"/>
              <a:gd name="connsiteX1" fmla="*/ 7031128 w 7324504"/>
              <a:gd name="connsiteY1" fmla="*/ 0 h 1760218"/>
              <a:gd name="connsiteX2" fmla="*/ 7324504 w 7324504"/>
              <a:gd name="connsiteY2" fmla="*/ 293376 h 1760218"/>
              <a:gd name="connsiteX3" fmla="*/ 7324504 w 7324504"/>
              <a:gd name="connsiteY3" fmla="*/ 1466842 h 1760218"/>
              <a:gd name="connsiteX4" fmla="*/ 7031128 w 7324504"/>
              <a:gd name="connsiteY4" fmla="*/ 1760218 h 1760218"/>
              <a:gd name="connsiteX5" fmla="*/ 293376 w 7324504"/>
              <a:gd name="connsiteY5" fmla="*/ 1760218 h 1760218"/>
              <a:gd name="connsiteX6" fmla="*/ 0 w 7324504"/>
              <a:gd name="connsiteY6" fmla="*/ 1466842 h 1760218"/>
              <a:gd name="connsiteX7" fmla="*/ 0 w 7324504"/>
              <a:gd name="connsiteY7" fmla="*/ 293376 h 1760218"/>
              <a:gd name="connsiteX8" fmla="*/ 293376 w 7324504"/>
              <a:gd name="connsiteY8" fmla="*/ 0 h 176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4504" h="1760218">
                <a:moveTo>
                  <a:pt x="293376" y="0"/>
                </a:moveTo>
                <a:lnTo>
                  <a:pt x="7031128" y="0"/>
                </a:lnTo>
                <a:cubicBezTo>
                  <a:pt x="7193155" y="0"/>
                  <a:pt x="7324504" y="131349"/>
                  <a:pt x="7324504" y="293376"/>
                </a:cubicBezTo>
                <a:lnTo>
                  <a:pt x="7324504" y="1466842"/>
                </a:lnTo>
                <a:cubicBezTo>
                  <a:pt x="7324504" y="1628869"/>
                  <a:pt x="7193155" y="1760218"/>
                  <a:pt x="7031128" y="1760218"/>
                </a:cubicBezTo>
                <a:lnTo>
                  <a:pt x="293376" y="1760218"/>
                </a:lnTo>
                <a:cubicBezTo>
                  <a:pt x="131349" y="1760218"/>
                  <a:pt x="0" y="1628869"/>
                  <a:pt x="0" y="1466842"/>
                </a:cubicBezTo>
                <a:lnTo>
                  <a:pt x="0" y="293376"/>
                </a:lnTo>
                <a:cubicBezTo>
                  <a:pt x="0" y="131349"/>
                  <a:pt x="131349" y="0"/>
                  <a:pt x="29337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27332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67533" cy="6858000"/>
          </a:xfrm>
          <a:custGeom>
            <a:avLst/>
            <a:gdLst>
              <a:gd name="connsiteX0" fmla="*/ 0 w 4550650"/>
              <a:gd name="connsiteY0" fmla="*/ 0 h 5143500"/>
              <a:gd name="connsiteX1" fmla="*/ 3629741 w 4550650"/>
              <a:gd name="connsiteY1" fmla="*/ 0 h 5143500"/>
              <a:gd name="connsiteX2" fmla="*/ 4285448 w 4550650"/>
              <a:gd name="connsiteY2" fmla="*/ 5143500 h 5143500"/>
              <a:gd name="connsiteX3" fmla="*/ 0 w 455065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0650" h="5143500">
                <a:moveTo>
                  <a:pt x="0" y="0"/>
                </a:moveTo>
                <a:lnTo>
                  <a:pt x="3629741" y="0"/>
                </a:lnTo>
                <a:cubicBezTo>
                  <a:pt x="3629741" y="2571750"/>
                  <a:pt x="5148219" y="2571750"/>
                  <a:pt x="4285448" y="5143500"/>
                </a:cubicBez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37622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33977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375827" y="1276104"/>
            <a:ext cx="2840477" cy="2840477"/>
          </a:xfrm>
          <a:custGeom>
            <a:avLst/>
            <a:gdLst>
              <a:gd name="connsiteX0" fmla="*/ 1065179 w 2130358"/>
              <a:gd name="connsiteY0" fmla="*/ 0 h 2130358"/>
              <a:gd name="connsiteX1" fmla="*/ 2130358 w 2130358"/>
              <a:gd name="connsiteY1" fmla="*/ 1065179 h 2130358"/>
              <a:gd name="connsiteX2" fmla="*/ 1065179 w 2130358"/>
              <a:gd name="connsiteY2" fmla="*/ 2130358 h 2130358"/>
              <a:gd name="connsiteX3" fmla="*/ 0 w 2130358"/>
              <a:gd name="connsiteY3" fmla="*/ 1065179 h 2130358"/>
              <a:gd name="connsiteX4" fmla="*/ 1065179 w 2130358"/>
              <a:gd name="connsiteY4" fmla="*/ 0 h 213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0358" h="2130358">
                <a:moveTo>
                  <a:pt x="1065179" y="0"/>
                </a:moveTo>
                <a:cubicBezTo>
                  <a:pt x="1653461" y="0"/>
                  <a:pt x="2130358" y="476897"/>
                  <a:pt x="2130358" y="1065179"/>
                </a:cubicBezTo>
                <a:cubicBezTo>
                  <a:pt x="2130358" y="1653461"/>
                  <a:pt x="1653461" y="2130358"/>
                  <a:pt x="1065179" y="2130358"/>
                </a:cubicBezTo>
                <a:cubicBezTo>
                  <a:pt x="476897" y="2130358"/>
                  <a:pt x="0" y="1653461"/>
                  <a:pt x="0" y="1065179"/>
                </a:cubicBezTo>
                <a:cubicBezTo>
                  <a:pt x="0" y="476897"/>
                  <a:pt x="476897" y="0"/>
                  <a:pt x="10651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211506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953805" y="3616045"/>
            <a:ext cx="1828803" cy="1828803"/>
          </a:xfrm>
          <a:custGeom>
            <a:avLst/>
            <a:gdLst>
              <a:gd name="connsiteX0" fmla="*/ 685801 w 1371602"/>
              <a:gd name="connsiteY0" fmla="*/ 0 h 1371602"/>
              <a:gd name="connsiteX1" fmla="*/ 1371602 w 1371602"/>
              <a:gd name="connsiteY1" fmla="*/ 685801 h 1371602"/>
              <a:gd name="connsiteX2" fmla="*/ 685801 w 1371602"/>
              <a:gd name="connsiteY2" fmla="*/ 1371602 h 1371602"/>
              <a:gd name="connsiteX3" fmla="*/ 0 w 1371602"/>
              <a:gd name="connsiteY3" fmla="*/ 685801 h 1371602"/>
              <a:gd name="connsiteX4" fmla="*/ 685801 w 1371602"/>
              <a:gd name="connsiteY4" fmla="*/ 0 h 1371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602" h="1371602">
                <a:moveTo>
                  <a:pt x="685801" y="0"/>
                </a:moveTo>
                <a:cubicBezTo>
                  <a:pt x="1064558" y="0"/>
                  <a:pt x="1371602" y="307044"/>
                  <a:pt x="1371602" y="685801"/>
                </a:cubicBezTo>
                <a:cubicBezTo>
                  <a:pt x="1371602" y="1064558"/>
                  <a:pt x="1064558" y="1371602"/>
                  <a:pt x="685801" y="1371602"/>
                </a:cubicBezTo>
                <a:cubicBezTo>
                  <a:pt x="307044" y="1371602"/>
                  <a:pt x="0" y="1064558"/>
                  <a:pt x="0" y="685801"/>
                </a:cubicBezTo>
                <a:cubicBezTo>
                  <a:pt x="0" y="307044"/>
                  <a:pt x="307044" y="0"/>
                  <a:pt x="68580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953805" y="1075931"/>
            <a:ext cx="1828803" cy="1828803"/>
          </a:xfrm>
          <a:custGeom>
            <a:avLst/>
            <a:gdLst>
              <a:gd name="connsiteX0" fmla="*/ 685801 w 1371602"/>
              <a:gd name="connsiteY0" fmla="*/ 0 h 1371602"/>
              <a:gd name="connsiteX1" fmla="*/ 1371602 w 1371602"/>
              <a:gd name="connsiteY1" fmla="*/ 685801 h 1371602"/>
              <a:gd name="connsiteX2" fmla="*/ 685801 w 1371602"/>
              <a:gd name="connsiteY2" fmla="*/ 1371602 h 1371602"/>
              <a:gd name="connsiteX3" fmla="*/ 0 w 1371602"/>
              <a:gd name="connsiteY3" fmla="*/ 685801 h 1371602"/>
              <a:gd name="connsiteX4" fmla="*/ 685801 w 1371602"/>
              <a:gd name="connsiteY4" fmla="*/ 0 h 1371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602" h="1371602">
                <a:moveTo>
                  <a:pt x="685801" y="0"/>
                </a:moveTo>
                <a:cubicBezTo>
                  <a:pt x="1064558" y="0"/>
                  <a:pt x="1371602" y="307044"/>
                  <a:pt x="1371602" y="685801"/>
                </a:cubicBezTo>
                <a:cubicBezTo>
                  <a:pt x="1371602" y="1064558"/>
                  <a:pt x="1064558" y="1371602"/>
                  <a:pt x="685801" y="1371602"/>
                </a:cubicBezTo>
                <a:cubicBezTo>
                  <a:pt x="307044" y="1371602"/>
                  <a:pt x="0" y="1064558"/>
                  <a:pt x="0" y="685801"/>
                </a:cubicBezTo>
                <a:cubicBezTo>
                  <a:pt x="0" y="307044"/>
                  <a:pt x="307044" y="0"/>
                  <a:pt x="68580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557473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776043" y="2547634"/>
            <a:ext cx="1652957" cy="1303607"/>
          </a:xfrm>
          <a:custGeom>
            <a:avLst/>
            <a:gdLst>
              <a:gd name="connsiteX0" fmla="*/ 162954 w 1239718"/>
              <a:gd name="connsiteY0" fmla="*/ 0 h 977705"/>
              <a:gd name="connsiteX1" fmla="*/ 1076764 w 1239718"/>
              <a:gd name="connsiteY1" fmla="*/ 0 h 977705"/>
              <a:gd name="connsiteX2" fmla="*/ 1239718 w 1239718"/>
              <a:gd name="connsiteY2" fmla="*/ 162954 h 977705"/>
              <a:gd name="connsiteX3" fmla="*/ 1239718 w 1239718"/>
              <a:gd name="connsiteY3" fmla="*/ 814751 h 977705"/>
              <a:gd name="connsiteX4" fmla="*/ 1076764 w 1239718"/>
              <a:gd name="connsiteY4" fmla="*/ 977705 h 977705"/>
              <a:gd name="connsiteX5" fmla="*/ 162954 w 1239718"/>
              <a:gd name="connsiteY5" fmla="*/ 977705 h 977705"/>
              <a:gd name="connsiteX6" fmla="*/ 0 w 1239718"/>
              <a:gd name="connsiteY6" fmla="*/ 814751 h 977705"/>
              <a:gd name="connsiteX7" fmla="*/ 0 w 1239718"/>
              <a:gd name="connsiteY7" fmla="*/ 162954 h 977705"/>
              <a:gd name="connsiteX8" fmla="*/ 162954 w 1239718"/>
              <a:gd name="connsiteY8" fmla="*/ 0 h 977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9718" h="977705">
                <a:moveTo>
                  <a:pt x="162954" y="0"/>
                </a:moveTo>
                <a:lnTo>
                  <a:pt x="1076764" y="0"/>
                </a:lnTo>
                <a:cubicBezTo>
                  <a:pt x="1166761" y="0"/>
                  <a:pt x="1239718" y="72957"/>
                  <a:pt x="1239718" y="162954"/>
                </a:cubicBezTo>
                <a:lnTo>
                  <a:pt x="1239718" y="814751"/>
                </a:lnTo>
                <a:cubicBezTo>
                  <a:pt x="1239718" y="904748"/>
                  <a:pt x="1166761" y="977705"/>
                  <a:pt x="1076764" y="977705"/>
                </a:cubicBezTo>
                <a:lnTo>
                  <a:pt x="162954" y="977705"/>
                </a:lnTo>
                <a:cubicBezTo>
                  <a:pt x="72957" y="977705"/>
                  <a:pt x="0" y="904748"/>
                  <a:pt x="0" y="814751"/>
                </a:cubicBezTo>
                <a:lnTo>
                  <a:pt x="0" y="162954"/>
                </a:lnTo>
                <a:cubicBezTo>
                  <a:pt x="0" y="72957"/>
                  <a:pt x="72957" y="0"/>
                  <a:pt x="16295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5269520" y="2547634"/>
            <a:ext cx="1652957" cy="1303607"/>
          </a:xfrm>
          <a:custGeom>
            <a:avLst/>
            <a:gdLst>
              <a:gd name="connsiteX0" fmla="*/ 162954 w 1239718"/>
              <a:gd name="connsiteY0" fmla="*/ 0 h 977705"/>
              <a:gd name="connsiteX1" fmla="*/ 1076764 w 1239718"/>
              <a:gd name="connsiteY1" fmla="*/ 0 h 977705"/>
              <a:gd name="connsiteX2" fmla="*/ 1239718 w 1239718"/>
              <a:gd name="connsiteY2" fmla="*/ 162954 h 977705"/>
              <a:gd name="connsiteX3" fmla="*/ 1239718 w 1239718"/>
              <a:gd name="connsiteY3" fmla="*/ 814751 h 977705"/>
              <a:gd name="connsiteX4" fmla="*/ 1076764 w 1239718"/>
              <a:gd name="connsiteY4" fmla="*/ 977705 h 977705"/>
              <a:gd name="connsiteX5" fmla="*/ 162954 w 1239718"/>
              <a:gd name="connsiteY5" fmla="*/ 977705 h 977705"/>
              <a:gd name="connsiteX6" fmla="*/ 0 w 1239718"/>
              <a:gd name="connsiteY6" fmla="*/ 814751 h 977705"/>
              <a:gd name="connsiteX7" fmla="*/ 0 w 1239718"/>
              <a:gd name="connsiteY7" fmla="*/ 162954 h 977705"/>
              <a:gd name="connsiteX8" fmla="*/ 162954 w 1239718"/>
              <a:gd name="connsiteY8" fmla="*/ 0 h 977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9718" h="977705">
                <a:moveTo>
                  <a:pt x="162954" y="0"/>
                </a:moveTo>
                <a:lnTo>
                  <a:pt x="1076764" y="0"/>
                </a:lnTo>
                <a:cubicBezTo>
                  <a:pt x="1166761" y="0"/>
                  <a:pt x="1239718" y="72957"/>
                  <a:pt x="1239718" y="162954"/>
                </a:cubicBezTo>
                <a:lnTo>
                  <a:pt x="1239718" y="814751"/>
                </a:lnTo>
                <a:cubicBezTo>
                  <a:pt x="1239718" y="904748"/>
                  <a:pt x="1166761" y="977705"/>
                  <a:pt x="1076764" y="977705"/>
                </a:cubicBezTo>
                <a:lnTo>
                  <a:pt x="162954" y="977705"/>
                </a:lnTo>
                <a:cubicBezTo>
                  <a:pt x="72957" y="977705"/>
                  <a:pt x="0" y="904748"/>
                  <a:pt x="0" y="814751"/>
                </a:cubicBezTo>
                <a:lnTo>
                  <a:pt x="0" y="162954"/>
                </a:lnTo>
                <a:cubicBezTo>
                  <a:pt x="0" y="72957"/>
                  <a:pt x="72957" y="0"/>
                  <a:pt x="16295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8762996" y="2547634"/>
            <a:ext cx="1652957" cy="1303607"/>
          </a:xfrm>
          <a:custGeom>
            <a:avLst/>
            <a:gdLst>
              <a:gd name="connsiteX0" fmla="*/ 162954 w 1239718"/>
              <a:gd name="connsiteY0" fmla="*/ 0 h 977705"/>
              <a:gd name="connsiteX1" fmla="*/ 1076764 w 1239718"/>
              <a:gd name="connsiteY1" fmla="*/ 0 h 977705"/>
              <a:gd name="connsiteX2" fmla="*/ 1239718 w 1239718"/>
              <a:gd name="connsiteY2" fmla="*/ 162954 h 977705"/>
              <a:gd name="connsiteX3" fmla="*/ 1239718 w 1239718"/>
              <a:gd name="connsiteY3" fmla="*/ 814751 h 977705"/>
              <a:gd name="connsiteX4" fmla="*/ 1076764 w 1239718"/>
              <a:gd name="connsiteY4" fmla="*/ 977705 h 977705"/>
              <a:gd name="connsiteX5" fmla="*/ 162954 w 1239718"/>
              <a:gd name="connsiteY5" fmla="*/ 977705 h 977705"/>
              <a:gd name="connsiteX6" fmla="*/ 0 w 1239718"/>
              <a:gd name="connsiteY6" fmla="*/ 814751 h 977705"/>
              <a:gd name="connsiteX7" fmla="*/ 0 w 1239718"/>
              <a:gd name="connsiteY7" fmla="*/ 162954 h 977705"/>
              <a:gd name="connsiteX8" fmla="*/ 162954 w 1239718"/>
              <a:gd name="connsiteY8" fmla="*/ 0 h 977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9718" h="977705">
                <a:moveTo>
                  <a:pt x="162954" y="0"/>
                </a:moveTo>
                <a:lnTo>
                  <a:pt x="1076764" y="0"/>
                </a:lnTo>
                <a:cubicBezTo>
                  <a:pt x="1166761" y="0"/>
                  <a:pt x="1239718" y="72957"/>
                  <a:pt x="1239718" y="162954"/>
                </a:cubicBezTo>
                <a:lnTo>
                  <a:pt x="1239718" y="814751"/>
                </a:lnTo>
                <a:cubicBezTo>
                  <a:pt x="1239718" y="904748"/>
                  <a:pt x="1166761" y="977705"/>
                  <a:pt x="1076764" y="977705"/>
                </a:cubicBezTo>
                <a:lnTo>
                  <a:pt x="162954" y="977705"/>
                </a:lnTo>
                <a:cubicBezTo>
                  <a:pt x="72957" y="977705"/>
                  <a:pt x="0" y="904748"/>
                  <a:pt x="0" y="814751"/>
                </a:cubicBezTo>
                <a:lnTo>
                  <a:pt x="0" y="162954"/>
                </a:lnTo>
                <a:cubicBezTo>
                  <a:pt x="0" y="72957"/>
                  <a:pt x="72957" y="0"/>
                  <a:pt x="16295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49794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0"/>
          </p:nvPr>
        </p:nvSpPr>
        <p:spPr>
          <a:xfrm>
            <a:off x="875981" y="1011089"/>
            <a:ext cx="2971160" cy="4835819"/>
          </a:xfrm>
          <a:custGeom>
            <a:avLst/>
            <a:gdLst>
              <a:gd name="connsiteX0" fmla="*/ 231906 w 2228370"/>
              <a:gd name="connsiteY0" fmla="*/ 0 h 3626864"/>
              <a:gd name="connsiteX1" fmla="*/ 1996464 w 2228370"/>
              <a:gd name="connsiteY1" fmla="*/ 0 h 3626864"/>
              <a:gd name="connsiteX2" fmla="*/ 2228370 w 2228370"/>
              <a:gd name="connsiteY2" fmla="*/ 231906 h 3626864"/>
              <a:gd name="connsiteX3" fmla="*/ 2228370 w 2228370"/>
              <a:gd name="connsiteY3" fmla="*/ 3394958 h 3626864"/>
              <a:gd name="connsiteX4" fmla="*/ 1996464 w 2228370"/>
              <a:gd name="connsiteY4" fmla="*/ 3626864 h 3626864"/>
              <a:gd name="connsiteX5" fmla="*/ 231906 w 2228370"/>
              <a:gd name="connsiteY5" fmla="*/ 3626864 h 3626864"/>
              <a:gd name="connsiteX6" fmla="*/ 0 w 2228370"/>
              <a:gd name="connsiteY6" fmla="*/ 3394958 h 3626864"/>
              <a:gd name="connsiteX7" fmla="*/ 0 w 2228370"/>
              <a:gd name="connsiteY7" fmla="*/ 231906 h 3626864"/>
              <a:gd name="connsiteX8" fmla="*/ 231906 w 2228370"/>
              <a:gd name="connsiteY8" fmla="*/ 0 h 362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8370" h="3626864">
                <a:moveTo>
                  <a:pt x="231906" y="0"/>
                </a:moveTo>
                <a:lnTo>
                  <a:pt x="1996464" y="0"/>
                </a:lnTo>
                <a:cubicBezTo>
                  <a:pt x="2124542" y="0"/>
                  <a:pt x="2228370" y="103828"/>
                  <a:pt x="2228370" y="231906"/>
                </a:cubicBezTo>
                <a:lnTo>
                  <a:pt x="2228370" y="3394958"/>
                </a:lnTo>
                <a:cubicBezTo>
                  <a:pt x="2228370" y="3523036"/>
                  <a:pt x="2124542" y="3626864"/>
                  <a:pt x="1996464" y="3626864"/>
                </a:cubicBezTo>
                <a:lnTo>
                  <a:pt x="231906" y="3626864"/>
                </a:lnTo>
                <a:cubicBezTo>
                  <a:pt x="103828" y="3626864"/>
                  <a:pt x="0" y="3523036"/>
                  <a:pt x="0" y="3394958"/>
                </a:cubicBezTo>
                <a:lnTo>
                  <a:pt x="0" y="231906"/>
                </a:lnTo>
                <a:cubicBezTo>
                  <a:pt x="0" y="103828"/>
                  <a:pt x="103828" y="0"/>
                  <a:pt x="23190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1"/>
          </p:nvPr>
        </p:nvSpPr>
        <p:spPr>
          <a:xfrm>
            <a:off x="4185239" y="1011091"/>
            <a:ext cx="2213000" cy="2735516"/>
          </a:xfrm>
          <a:custGeom>
            <a:avLst/>
            <a:gdLst>
              <a:gd name="connsiteX0" fmla="*/ 183635 w 1659750"/>
              <a:gd name="connsiteY0" fmla="*/ 0 h 2051637"/>
              <a:gd name="connsiteX1" fmla="*/ 1476115 w 1659750"/>
              <a:gd name="connsiteY1" fmla="*/ 0 h 2051637"/>
              <a:gd name="connsiteX2" fmla="*/ 1659750 w 1659750"/>
              <a:gd name="connsiteY2" fmla="*/ 183635 h 2051637"/>
              <a:gd name="connsiteX3" fmla="*/ 1659750 w 1659750"/>
              <a:gd name="connsiteY3" fmla="*/ 1868002 h 2051637"/>
              <a:gd name="connsiteX4" fmla="*/ 1476115 w 1659750"/>
              <a:gd name="connsiteY4" fmla="*/ 2051637 h 2051637"/>
              <a:gd name="connsiteX5" fmla="*/ 183635 w 1659750"/>
              <a:gd name="connsiteY5" fmla="*/ 2051637 h 2051637"/>
              <a:gd name="connsiteX6" fmla="*/ 0 w 1659750"/>
              <a:gd name="connsiteY6" fmla="*/ 1868002 h 2051637"/>
              <a:gd name="connsiteX7" fmla="*/ 0 w 1659750"/>
              <a:gd name="connsiteY7" fmla="*/ 183635 h 2051637"/>
              <a:gd name="connsiteX8" fmla="*/ 183635 w 1659750"/>
              <a:gd name="connsiteY8" fmla="*/ 0 h 2051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9750" h="2051637">
                <a:moveTo>
                  <a:pt x="183635" y="0"/>
                </a:moveTo>
                <a:lnTo>
                  <a:pt x="1476115" y="0"/>
                </a:lnTo>
                <a:cubicBezTo>
                  <a:pt x="1577534" y="0"/>
                  <a:pt x="1659750" y="82216"/>
                  <a:pt x="1659750" y="183635"/>
                </a:cubicBezTo>
                <a:lnTo>
                  <a:pt x="1659750" y="1868002"/>
                </a:lnTo>
                <a:cubicBezTo>
                  <a:pt x="1659750" y="1969421"/>
                  <a:pt x="1577534" y="2051637"/>
                  <a:pt x="1476115" y="2051637"/>
                </a:cubicBezTo>
                <a:lnTo>
                  <a:pt x="183635" y="2051637"/>
                </a:lnTo>
                <a:cubicBezTo>
                  <a:pt x="82216" y="2051637"/>
                  <a:pt x="0" y="1969421"/>
                  <a:pt x="0" y="1868002"/>
                </a:cubicBezTo>
                <a:lnTo>
                  <a:pt x="0" y="183635"/>
                </a:lnTo>
                <a:cubicBezTo>
                  <a:pt x="0" y="82216"/>
                  <a:pt x="82216" y="0"/>
                  <a:pt x="18363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4185239" y="4094950"/>
            <a:ext cx="2213000" cy="1751959"/>
          </a:xfrm>
          <a:custGeom>
            <a:avLst/>
            <a:gdLst>
              <a:gd name="connsiteX0" fmla="*/ 141501 w 1659750"/>
              <a:gd name="connsiteY0" fmla="*/ 0 h 1313969"/>
              <a:gd name="connsiteX1" fmla="*/ 1518249 w 1659750"/>
              <a:gd name="connsiteY1" fmla="*/ 0 h 1313969"/>
              <a:gd name="connsiteX2" fmla="*/ 1659750 w 1659750"/>
              <a:gd name="connsiteY2" fmla="*/ 141501 h 1313969"/>
              <a:gd name="connsiteX3" fmla="*/ 1659750 w 1659750"/>
              <a:gd name="connsiteY3" fmla="*/ 1172468 h 1313969"/>
              <a:gd name="connsiteX4" fmla="*/ 1518249 w 1659750"/>
              <a:gd name="connsiteY4" fmla="*/ 1313969 h 1313969"/>
              <a:gd name="connsiteX5" fmla="*/ 141501 w 1659750"/>
              <a:gd name="connsiteY5" fmla="*/ 1313969 h 1313969"/>
              <a:gd name="connsiteX6" fmla="*/ 0 w 1659750"/>
              <a:gd name="connsiteY6" fmla="*/ 1172468 h 1313969"/>
              <a:gd name="connsiteX7" fmla="*/ 0 w 1659750"/>
              <a:gd name="connsiteY7" fmla="*/ 141501 h 1313969"/>
              <a:gd name="connsiteX8" fmla="*/ 141501 w 1659750"/>
              <a:gd name="connsiteY8" fmla="*/ 0 h 1313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9750" h="1313969">
                <a:moveTo>
                  <a:pt x="141501" y="0"/>
                </a:moveTo>
                <a:lnTo>
                  <a:pt x="1518249" y="0"/>
                </a:lnTo>
                <a:cubicBezTo>
                  <a:pt x="1596398" y="0"/>
                  <a:pt x="1659750" y="63352"/>
                  <a:pt x="1659750" y="141501"/>
                </a:cubicBezTo>
                <a:lnTo>
                  <a:pt x="1659750" y="1172468"/>
                </a:lnTo>
                <a:cubicBezTo>
                  <a:pt x="1659750" y="1250617"/>
                  <a:pt x="1596398" y="1313969"/>
                  <a:pt x="1518249" y="1313969"/>
                </a:cubicBezTo>
                <a:lnTo>
                  <a:pt x="141501" y="1313969"/>
                </a:lnTo>
                <a:cubicBezTo>
                  <a:pt x="63352" y="1313969"/>
                  <a:pt x="0" y="1250617"/>
                  <a:pt x="0" y="1172468"/>
                </a:cubicBezTo>
                <a:lnTo>
                  <a:pt x="0" y="141501"/>
                </a:lnTo>
                <a:cubicBezTo>
                  <a:pt x="0" y="63352"/>
                  <a:pt x="63352" y="0"/>
                  <a:pt x="14150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3"/>
          </p:nvPr>
        </p:nvSpPr>
        <p:spPr>
          <a:xfrm>
            <a:off x="6736338" y="3746606"/>
            <a:ext cx="2069567" cy="2100301"/>
          </a:xfrm>
          <a:custGeom>
            <a:avLst/>
            <a:gdLst>
              <a:gd name="connsiteX0" fmla="*/ 165710 w 1552175"/>
              <a:gd name="connsiteY0" fmla="*/ 0 h 1575226"/>
              <a:gd name="connsiteX1" fmla="*/ 1386465 w 1552175"/>
              <a:gd name="connsiteY1" fmla="*/ 0 h 1575226"/>
              <a:gd name="connsiteX2" fmla="*/ 1552175 w 1552175"/>
              <a:gd name="connsiteY2" fmla="*/ 165710 h 1575226"/>
              <a:gd name="connsiteX3" fmla="*/ 1552175 w 1552175"/>
              <a:gd name="connsiteY3" fmla="*/ 1409516 h 1575226"/>
              <a:gd name="connsiteX4" fmla="*/ 1386465 w 1552175"/>
              <a:gd name="connsiteY4" fmla="*/ 1575226 h 1575226"/>
              <a:gd name="connsiteX5" fmla="*/ 165710 w 1552175"/>
              <a:gd name="connsiteY5" fmla="*/ 1575226 h 1575226"/>
              <a:gd name="connsiteX6" fmla="*/ 0 w 1552175"/>
              <a:gd name="connsiteY6" fmla="*/ 1409516 h 1575226"/>
              <a:gd name="connsiteX7" fmla="*/ 0 w 1552175"/>
              <a:gd name="connsiteY7" fmla="*/ 165710 h 1575226"/>
              <a:gd name="connsiteX8" fmla="*/ 165710 w 1552175"/>
              <a:gd name="connsiteY8" fmla="*/ 0 h 1575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2175" h="1575226">
                <a:moveTo>
                  <a:pt x="165710" y="0"/>
                </a:moveTo>
                <a:lnTo>
                  <a:pt x="1386465" y="0"/>
                </a:lnTo>
                <a:cubicBezTo>
                  <a:pt x="1477984" y="0"/>
                  <a:pt x="1552175" y="74191"/>
                  <a:pt x="1552175" y="165710"/>
                </a:cubicBezTo>
                <a:lnTo>
                  <a:pt x="1552175" y="1409516"/>
                </a:lnTo>
                <a:cubicBezTo>
                  <a:pt x="1552175" y="1501035"/>
                  <a:pt x="1477984" y="1575226"/>
                  <a:pt x="1386465" y="1575226"/>
                </a:cubicBezTo>
                <a:lnTo>
                  <a:pt x="165710" y="1575226"/>
                </a:lnTo>
                <a:cubicBezTo>
                  <a:pt x="74191" y="1575226"/>
                  <a:pt x="0" y="1501035"/>
                  <a:pt x="0" y="1409516"/>
                </a:cubicBezTo>
                <a:lnTo>
                  <a:pt x="0" y="165710"/>
                </a:lnTo>
                <a:cubicBezTo>
                  <a:pt x="0" y="74191"/>
                  <a:pt x="74191" y="0"/>
                  <a:pt x="16571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6736337" y="1011090"/>
            <a:ext cx="2069567" cy="2387173"/>
          </a:xfrm>
          <a:custGeom>
            <a:avLst/>
            <a:gdLst>
              <a:gd name="connsiteX0" fmla="*/ 165710 w 1552175"/>
              <a:gd name="connsiteY0" fmla="*/ 0 h 1790380"/>
              <a:gd name="connsiteX1" fmla="*/ 1386465 w 1552175"/>
              <a:gd name="connsiteY1" fmla="*/ 0 h 1790380"/>
              <a:gd name="connsiteX2" fmla="*/ 1552175 w 1552175"/>
              <a:gd name="connsiteY2" fmla="*/ 165710 h 1790380"/>
              <a:gd name="connsiteX3" fmla="*/ 1552175 w 1552175"/>
              <a:gd name="connsiteY3" fmla="*/ 1624670 h 1790380"/>
              <a:gd name="connsiteX4" fmla="*/ 1386465 w 1552175"/>
              <a:gd name="connsiteY4" fmla="*/ 1790380 h 1790380"/>
              <a:gd name="connsiteX5" fmla="*/ 165710 w 1552175"/>
              <a:gd name="connsiteY5" fmla="*/ 1790380 h 1790380"/>
              <a:gd name="connsiteX6" fmla="*/ 0 w 1552175"/>
              <a:gd name="connsiteY6" fmla="*/ 1624670 h 1790380"/>
              <a:gd name="connsiteX7" fmla="*/ 0 w 1552175"/>
              <a:gd name="connsiteY7" fmla="*/ 165710 h 1790380"/>
              <a:gd name="connsiteX8" fmla="*/ 165710 w 1552175"/>
              <a:gd name="connsiteY8" fmla="*/ 0 h 179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2175" h="1790380">
                <a:moveTo>
                  <a:pt x="165710" y="0"/>
                </a:moveTo>
                <a:lnTo>
                  <a:pt x="1386465" y="0"/>
                </a:lnTo>
                <a:cubicBezTo>
                  <a:pt x="1477984" y="0"/>
                  <a:pt x="1552175" y="74191"/>
                  <a:pt x="1552175" y="165710"/>
                </a:cubicBezTo>
                <a:lnTo>
                  <a:pt x="1552175" y="1624670"/>
                </a:lnTo>
                <a:cubicBezTo>
                  <a:pt x="1552175" y="1716189"/>
                  <a:pt x="1477984" y="1790380"/>
                  <a:pt x="1386465" y="1790380"/>
                </a:cubicBezTo>
                <a:lnTo>
                  <a:pt x="165710" y="1790380"/>
                </a:lnTo>
                <a:cubicBezTo>
                  <a:pt x="74191" y="1790380"/>
                  <a:pt x="0" y="1716189"/>
                  <a:pt x="0" y="1624670"/>
                </a:cubicBezTo>
                <a:lnTo>
                  <a:pt x="0" y="165710"/>
                </a:lnTo>
                <a:cubicBezTo>
                  <a:pt x="0" y="74191"/>
                  <a:pt x="74191" y="0"/>
                  <a:pt x="16571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182408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402372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>
          <a:xfrm>
            <a:off x="985382" y="921491"/>
            <a:ext cx="1789661" cy="1789661"/>
          </a:xfrm>
          <a:custGeom>
            <a:avLst/>
            <a:gdLst>
              <a:gd name="connsiteX0" fmla="*/ 700088 w 1400176"/>
              <a:gd name="connsiteY0" fmla="*/ 0 h 1400176"/>
              <a:gd name="connsiteX1" fmla="*/ 1400176 w 1400176"/>
              <a:gd name="connsiteY1" fmla="*/ 700088 h 1400176"/>
              <a:gd name="connsiteX2" fmla="*/ 700088 w 1400176"/>
              <a:gd name="connsiteY2" fmla="*/ 1400176 h 1400176"/>
              <a:gd name="connsiteX3" fmla="*/ 0 w 1400176"/>
              <a:gd name="connsiteY3" fmla="*/ 700088 h 1400176"/>
              <a:gd name="connsiteX4" fmla="*/ 700088 w 1400176"/>
              <a:gd name="connsiteY4" fmla="*/ 0 h 1400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0176" h="1400176">
                <a:moveTo>
                  <a:pt x="700088" y="0"/>
                </a:moveTo>
                <a:cubicBezTo>
                  <a:pt x="1086736" y="0"/>
                  <a:pt x="1400176" y="313440"/>
                  <a:pt x="1400176" y="700088"/>
                </a:cubicBezTo>
                <a:cubicBezTo>
                  <a:pt x="1400176" y="1086736"/>
                  <a:pt x="1086736" y="1400176"/>
                  <a:pt x="700088" y="1400176"/>
                </a:cubicBezTo>
                <a:cubicBezTo>
                  <a:pt x="313440" y="1400176"/>
                  <a:pt x="0" y="1086736"/>
                  <a:pt x="0" y="700088"/>
                </a:cubicBezTo>
                <a:cubicBezTo>
                  <a:pt x="0" y="313440"/>
                  <a:pt x="313440" y="0"/>
                  <a:pt x="7000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796951" y="916275"/>
            <a:ext cx="1789661" cy="1789661"/>
          </a:xfrm>
          <a:custGeom>
            <a:avLst/>
            <a:gdLst>
              <a:gd name="connsiteX0" fmla="*/ 700088 w 1400176"/>
              <a:gd name="connsiteY0" fmla="*/ 0 h 1400176"/>
              <a:gd name="connsiteX1" fmla="*/ 1400176 w 1400176"/>
              <a:gd name="connsiteY1" fmla="*/ 700088 h 1400176"/>
              <a:gd name="connsiteX2" fmla="*/ 700088 w 1400176"/>
              <a:gd name="connsiteY2" fmla="*/ 1400176 h 1400176"/>
              <a:gd name="connsiteX3" fmla="*/ 0 w 1400176"/>
              <a:gd name="connsiteY3" fmla="*/ 700088 h 1400176"/>
              <a:gd name="connsiteX4" fmla="*/ 700088 w 1400176"/>
              <a:gd name="connsiteY4" fmla="*/ 0 h 1400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0176" h="1400176">
                <a:moveTo>
                  <a:pt x="700088" y="0"/>
                </a:moveTo>
                <a:cubicBezTo>
                  <a:pt x="1086736" y="0"/>
                  <a:pt x="1400176" y="313440"/>
                  <a:pt x="1400176" y="700088"/>
                </a:cubicBezTo>
                <a:cubicBezTo>
                  <a:pt x="1400176" y="1086736"/>
                  <a:pt x="1086736" y="1400176"/>
                  <a:pt x="700088" y="1400176"/>
                </a:cubicBezTo>
                <a:cubicBezTo>
                  <a:pt x="313440" y="1400176"/>
                  <a:pt x="0" y="1086736"/>
                  <a:pt x="0" y="700088"/>
                </a:cubicBezTo>
                <a:cubicBezTo>
                  <a:pt x="0" y="313440"/>
                  <a:pt x="313440" y="0"/>
                  <a:pt x="7000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605388" y="916275"/>
            <a:ext cx="1789661" cy="1789661"/>
          </a:xfrm>
          <a:custGeom>
            <a:avLst/>
            <a:gdLst>
              <a:gd name="connsiteX0" fmla="*/ 700088 w 1400176"/>
              <a:gd name="connsiteY0" fmla="*/ 0 h 1400176"/>
              <a:gd name="connsiteX1" fmla="*/ 1400176 w 1400176"/>
              <a:gd name="connsiteY1" fmla="*/ 700088 h 1400176"/>
              <a:gd name="connsiteX2" fmla="*/ 700088 w 1400176"/>
              <a:gd name="connsiteY2" fmla="*/ 1400176 h 1400176"/>
              <a:gd name="connsiteX3" fmla="*/ 0 w 1400176"/>
              <a:gd name="connsiteY3" fmla="*/ 700088 h 1400176"/>
              <a:gd name="connsiteX4" fmla="*/ 700088 w 1400176"/>
              <a:gd name="connsiteY4" fmla="*/ 0 h 1400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0176" h="1400176">
                <a:moveTo>
                  <a:pt x="700088" y="0"/>
                </a:moveTo>
                <a:cubicBezTo>
                  <a:pt x="1086736" y="0"/>
                  <a:pt x="1400176" y="313440"/>
                  <a:pt x="1400176" y="700088"/>
                </a:cubicBezTo>
                <a:cubicBezTo>
                  <a:pt x="1400176" y="1086736"/>
                  <a:pt x="1086736" y="1400176"/>
                  <a:pt x="700088" y="1400176"/>
                </a:cubicBezTo>
                <a:cubicBezTo>
                  <a:pt x="313440" y="1400176"/>
                  <a:pt x="0" y="1086736"/>
                  <a:pt x="0" y="700088"/>
                </a:cubicBezTo>
                <a:cubicBezTo>
                  <a:pt x="0" y="313440"/>
                  <a:pt x="313440" y="0"/>
                  <a:pt x="7000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413826" y="916275"/>
            <a:ext cx="1789661" cy="1789661"/>
          </a:xfrm>
          <a:custGeom>
            <a:avLst/>
            <a:gdLst>
              <a:gd name="connsiteX0" fmla="*/ 700088 w 1400176"/>
              <a:gd name="connsiteY0" fmla="*/ 0 h 1400176"/>
              <a:gd name="connsiteX1" fmla="*/ 1400176 w 1400176"/>
              <a:gd name="connsiteY1" fmla="*/ 700088 h 1400176"/>
              <a:gd name="connsiteX2" fmla="*/ 700088 w 1400176"/>
              <a:gd name="connsiteY2" fmla="*/ 1400176 h 1400176"/>
              <a:gd name="connsiteX3" fmla="*/ 0 w 1400176"/>
              <a:gd name="connsiteY3" fmla="*/ 700088 h 1400176"/>
              <a:gd name="connsiteX4" fmla="*/ 700088 w 1400176"/>
              <a:gd name="connsiteY4" fmla="*/ 0 h 1400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0176" h="1400176">
                <a:moveTo>
                  <a:pt x="700088" y="0"/>
                </a:moveTo>
                <a:cubicBezTo>
                  <a:pt x="1086736" y="0"/>
                  <a:pt x="1400176" y="313440"/>
                  <a:pt x="1400176" y="700088"/>
                </a:cubicBezTo>
                <a:cubicBezTo>
                  <a:pt x="1400176" y="1086736"/>
                  <a:pt x="1086736" y="1400176"/>
                  <a:pt x="700088" y="1400176"/>
                </a:cubicBezTo>
                <a:cubicBezTo>
                  <a:pt x="313440" y="1400176"/>
                  <a:pt x="0" y="1086736"/>
                  <a:pt x="0" y="700088"/>
                </a:cubicBezTo>
                <a:cubicBezTo>
                  <a:pt x="0" y="313440"/>
                  <a:pt x="313440" y="0"/>
                  <a:pt x="7000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169394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/>
          <p:cNvSpPr>
            <a:spLocks noGrp="1"/>
          </p:cNvSpPr>
          <p:nvPr>
            <p:ph type="pic" sz="quarter" idx="10"/>
          </p:nvPr>
        </p:nvSpPr>
        <p:spPr>
          <a:xfrm>
            <a:off x="803150" y="3345783"/>
            <a:ext cx="1737089" cy="2794296"/>
          </a:xfrm>
          <a:prstGeom prst="roundRect">
            <a:avLst>
              <a:gd name="adj" fmla="val 9214"/>
            </a:avLst>
          </a:prstGeom>
        </p:spPr>
        <p:txBody>
          <a:bodyPr wrap="square">
            <a:noAutofit/>
          </a:bodyPr>
          <a:lstStyle/>
          <a:p>
            <a:endParaRPr lang="en-IN" dirty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1"/>
          </p:nvPr>
        </p:nvSpPr>
        <p:spPr>
          <a:xfrm>
            <a:off x="2832697" y="3345783"/>
            <a:ext cx="1737089" cy="2794296"/>
          </a:xfrm>
          <a:prstGeom prst="roundRect">
            <a:avLst>
              <a:gd name="adj" fmla="val 9835"/>
            </a:avLst>
          </a:prstGeom>
        </p:spPr>
        <p:txBody>
          <a:bodyPr wrap="square">
            <a:noAutofit/>
          </a:bodyPr>
          <a:lstStyle/>
          <a:p>
            <a:endParaRPr lang="en-IN" dirty="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4862244" y="3345783"/>
            <a:ext cx="1737089" cy="2794296"/>
          </a:xfrm>
          <a:prstGeom prst="roundRect">
            <a:avLst>
              <a:gd name="adj" fmla="val 9835"/>
            </a:avLst>
          </a:prstGeom>
        </p:spPr>
        <p:txBody>
          <a:bodyPr wrap="square">
            <a:noAutofit/>
          </a:bodyPr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951618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>
          <a:xfrm>
            <a:off x="1359464" y="2664685"/>
            <a:ext cx="1888141" cy="1661564"/>
          </a:xfrm>
          <a:custGeom>
            <a:avLst/>
            <a:gdLst>
              <a:gd name="connsiteX0" fmla="*/ 126773 w 1416106"/>
              <a:gd name="connsiteY0" fmla="*/ 0 h 1246173"/>
              <a:gd name="connsiteX1" fmla="*/ 1289333 w 1416106"/>
              <a:gd name="connsiteY1" fmla="*/ 0 h 1246173"/>
              <a:gd name="connsiteX2" fmla="*/ 1416106 w 1416106"/>
              <a:gd name="connsiteY2" fmla="*/ 126773 h 1246173"/>
              <a:gd name="connsiteX3" fmla="*/ 1416106 w 1416106"/>
              <a:gd name="connsiteY3" fmla="*/ 1119400 h 1246173"/>
              <a:gd name="connsiteX4" fmla="*/ 1289333 w 1416106"/>
              <a:gd name="connsiteY4" fmla="*/ 1246173 h 1246173"/>
              <a:gd name="connsiteX5" fmla="*/ 126773 w 1416106"/>
              <a:gd name="connsiteY5" fmla="*/ 1246173 h 1246173"/>
              <a:gd name="connsiteX6" fmla="*/ 0 w 1416106"/>
              <a:gd name="connsiteY6" fmla="*/ 1119400 h 1246173"/>
              <a:gd name="connsiteX7" fmla="*/ 0 w 1416106"/>
              <a:gd name="connsiteY7" fmla="*/ 126773 h 1246173"/>
              <a:gd name="connsiteX8" fmla="*/ 126773 w 1416106"/>
              <a:gd name="connsiteY8" fmla="*/ 0 h 1246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6106" h="1246173">
                <a:moveTo>
                  <a:pt x="126773" y="0"/>
                </a:moveTo>
                <a:lnTo>
                  <a:pt x="1289333" y="0"/>
                </a:lnTo>
                <a:cubicBezTo>
                  <a:pt x="1359348" y="0"/>
                  <a:pt x="1416106" y="56758"/>
                  <a:pt x="1416106" y="126773"/>
                </a:cubicBezTo>
                <a:lnTo>
                  <a:pt x="1416106" y="1119400"/>
                </a:lnTo>
                <a:cubicBezTo>
                  <a:pt x="1416106" y="1189415"/>
                  <a:pt x="1359348" y="1246173"/>
                  <a:pt x="1289333" y="1246173"/>
                </a:cubicBezTo>
                <a:lnTo>
                  <a:pt x="126773" y="1246173"/>
                </a:lnTo>
                <a:cubicBezTo>
                  <a:pt x="56758" y="1246173"/>
                  <a:pt x="0" y="1189415"/>
                  <a:pt x="0" y="1119400"/>
                </a:cubicBezTo>
                <a:lnTo>
                  <a:pt x="0" y="126773"/>
                </a:lnTo>
                <a:cubicBezTo>
                  <a:pt x="0" y="56758"/>
                  <a:pt x="56758" y="0"/>
                  <a:pt x="1267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3887775" y="4509669"/>
            <a:ext cx="1888141" cy="1661564"/>
          </a:xfrm>
          <a:custGeom>
            <a:avLst/>
            <a:gdLst>
              <a:gd name="connsiteX0" fmla="*/ 126773 w 1416106"/>
              <a:gd name="connsiteY0" fmla="*/ 0 h 1246173"/>
              <a:gd name="connsiteX1" fmla="*/ 1289333 w 1416106"/>
              <a:gd name="connsiteY1" fmla="*/ 0 h 1246173"/>
              <a:gd name="connsiteX2" fmla="*/ 1416106 w 1416106"/>
              <a:gd name="connsiteY2" fmla="*/ 126773 h 1246173"/>
              <a:gd name="connsiteX3" fmla="*/ 1416106 w 1416106"/>
              <a:gd name="connsiteY3" fmla="*/ 1119400 h 1246173"/>
              <a:gd name="connsiteX4" fmla="*/ 1289333 w 1416106"/>
              <a:gd name="connsiteY4" fmla="*/ 1246173 h 1246173"/>
              <a:gd name="connsiteX5" fmla="*/ 126773 w 1416106"/>
              <a:gd name="connsiteY5" fmla="*/ 1246173 h 1246173"/>
              <a:gd name="connsiteX6" fmla="*/ 0 w 1416106"/>
              <a:gd name="connsiteY6" fmla="*/ 1119400 h 1246173"/>
              <a:gd name="connsiteX7" fmla="*/ 0 w 1416106"/>
              <a:gd name="connsiteY7" fmla="*/ 126773 h 1246173"/>
              <a:gd name="connsiteX8" fmla="*/ 126773 w 1416106"/>
              <a:gd name="connsiteY8" fmla="*/ 0 h 1246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6106" h="1246173">
                <a:moveTo>
                  <a:pt x="126773" y="0"/>
                </a:moveTo>
                <a:lnTo>
                  <a:pt x="1289333" y="0"/>
                </a:lnTo>
                <a:cubicBezTo>
                  <a:pt x="1359348" y="0"/>
                  <a:pt x="1416106" y="56758"/>
                  <a:pt x="1416106" y="126773"/>
                </a:cubicBezTo>
                <a:lnTo>
                  <a:pt x="1416106" y="1119400"/>
                </a:lnTo>
                <a:cubicBezTo>
                  <a:pt x="1416106" y="1189415"/>
                  <a:pt x="1359348" y="1246173"/>
                  <a:pt x="1289333" y="1246173"/>
                </a:cubicBezTo>
                <a:lnTo>
                  <a:pt x="126773" y="1246173"/>
                </a:lnTo>
                <a:cubicBezTo>
                  <a:pt x="56758" y="1246173"/>
                  <a:pt x="0" y="1189415"/>
                  <a:pt x="0" y="1119400"/>
                </a:cubicBezTo>
                <a:lnTo>
                  <a:pt x="0" y="126773"/>
                </a:lnTo>
                <a:cubicBezTo>
                  <a:pt x="0" y="56758"/>
                  <a:pt x="56758" y="0"/>
                  <a:pt x="1267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6416086" y="2664683"/>
            <a:ext cx="1888141" cy="1661564"/>
          </a:xfrm>
          <a:custGeom>
            <a:avLst/>
            <a:gdLst>
              <a:gd name="connsiteX0" fmla="*/ 126773 w 1416106"/>
              <a:gd name="connsiteY0" fmla="*/ 0 h 1246173"/>
              <a:gd name="connsiteX1" fmla="*/ 1289333 w 1416106"/>
              <a:gd name="connsiteY1" fmla="*/ 0 h 1246173"/>
              <a:gd name="connsiteX2" fmla="*/ 1416106 w 1416106"/>
              <a:gd name="connsiteY2" fmla="*/ 126773 h 1246173"/>
              <a:gd name="connsiteX3" fmla="*/ 1416106 w 1416106"/>
              <a:gd name="connsiteY3" fmla="*/ 1119400 h 1246173"/>
              <a:gd name="connsiteX4" fmla="*/ 1289333 w 1416106"/>
              <a:gd name="connsiteY4" fmla="*/ 1246173 h 1246173"/>
              <a:gd name="connsiteX5" fmla="*/ 126773 w 1416106"/>
              <a:gd name="connsiteY5" fmla="*/ 1246173 h 1246173"/>
              <a:gd name="connsiteX6" fmla="*/ 0 w 1416106"/>
              <a:gd name="connsiteY6" fmla="*/ 1119400 h 1246173"/>
              <a:gd name="connsiteX7" fmla="*/ 0 w 1416106"/>
              <a:gd name="connsiteY7" fmla="*/ 126773 h 1246173"/>
              <a:gd name="connsiteX8" fmla="*/ 126773 w 1416106"/>
              <a:gd name="connsiteY8" fmla="*/ 0 h 1246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6106" h="1246173">
                <a:moveTo>
                  <a:pt x="126773" y="0"/>
                </a:moveTo>
                <a:lnTo>
                  <a:pt x="1289333" y="0"/>
                </a:lnTo>
                <a:cubicBezTo>
                  <a:pt x="1359348" y="0"/>
                  <a:pt x="1416106" y="56758"/>
                  <a:pt x="1416106" y="126773"/>
                </a:cubicBezTo>
                <a:lnTo>
                  <a:pt x="1416106" y="1119400"/>
                </a:lnTo>
                <a:cubicBezTo>
                  <a:pt x="1416106" y="1189415"/>
                  <a:pt x="1359348" y="1246173"/>
                  <a:pt x="1289333" y="1246173"/>
                </a:cubicBezTo>
                <a:lnTo>
                  <a:pt x="126773" y="1246173"/>
                </a:lnTo>
                <a:cubicBezTo>
                  <a:pt x="56758" y="1246173"/>
                  <a:pt x="0" y="1189415"/>
                  <a:pt x="0" y="1119400"/>
                </a:cubicBezTo>
                <a:lnTo>
                  <a:pt x="0" y="126773"/>
                </a:lnTo>
                <a:cubicBezTo>
                  <a:pt x="0" y="56758"/>
                  <a:pt x="56758" y="0"/>
                  <a:pt x="1267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8944398" y="4509669"/>
            <a:ext cx="1888141" cy="1661564"/>
          </a:xfrm>
          <a:custGeom>
            <a:avLst/>
            <a:gdLst>
              <a:gd name="connsiteX0" fmla="*/ 126773 w 1416106"/>
              <a:gd name="connsiteY0" fmla="*/ 0 h 1246173"/>
              <a:gd name="connsiteX1" fmla="*/ 1289333 w 1416106"/>
              <a:gd name="connsiteY1" fmla="*/ 0 h 1246173"/>
              <a:gd name="connsiteX2" fmla="*/ 1416106 w 1416106"/>
              <a:gd name="connsiteY2" fmla="*/ 126773 h 1246173"/>
              <a:gd name="connsiteX3" fmla="*/ 1416106 w 1416106"/>
              <a:gd name="connsiteY3" fmla="*/ 1119400 h 1246173"/>
              <a:gd name="connsiteX4" fmla="*/ 1289333 w 1416106"/>
              <a:gd name="connsiteY4" fmla="*/ 1246173 h 1246173"/>
              <a:gd name="connsiteX5" fmla="*/ 126773 w 1416106"/>
              <a:gd name="connsiteY5" fmla="*/ 1246173 h 1246173"/>
              <a:gd name="connsiteX6" fmla="*/ 0 w 1416106"/>
              <a:gd name="connsiteY6" fmla="*/ 1119400 h 1246173"/>
              <a:gd name="connsiteX7" fmla="*/ 0 w 1416106"/>
              <a:gd name="connsiteY7" fmla="*/ 126773 h 1246173"/>
              <a:gd name="connsiteX8" fmla="*/ 126773 w 1416106"/>
              <a:gd name="connsiteY8" fmla="*/ 0 h 1246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6106" h="1246173">
                <a:moveTo>
                  <a:pt x="126773" y="0"/>
                </a:moveTo>
                <a:lnTo>
                  <a:pt x="1289333" y="0"/>
                </a:lnTo>
                <a:cubicBezTo>
                  <a:pt x="1359348" y="0"/>
                  <a:pt x="1416106" y="56758"/>
                  <a:pt x="1416106" y="126773"/>
                </a:cubicBezTo>
                <a:lnTo>
                  <a:pt x="1416106" y="1119400"/>
                </a:lnTo>
                <a:cubicBezTo>
                  <a:pt x="1416106" y="1189415"/>
                  <a:pt x="1359348" y="1246173"/>
                  <a:pt x="1289333" y="1246173"/>
                </a:cubicBezTo>
                <a:lnTo>
                  <a:pt x="126773" y="1246173"/>
                </a:lnTo>
                <a:cubicBezTo>
                  <a:pt x="56758" y="1246173"/>
                  <a:pt x="0" y="1189415"/>
                  <a:pt x="0" y="1119400"/>
                </a:cubicBezTo>
                <a:lnTo>
                  <a:pt x="0" y="126773"/>
                </a:lnTo>
                <a:cubicBezTo>
                  <a:pt x="0" y="56758"/>
                  <a:pt x="56758" y="0"/>
                  <a:pt x="1267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40820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398630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723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884895" cy="6858000"/>
          </a:xfrm>
          <a:prstGeom prst="rect">
            <a:avLst/>
          </a:prstGeom>
        </p:spPr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793370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5409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188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6749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7051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4872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1897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3345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1135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5440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88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49247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8920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884895" cy="6858000"/>
          </a:xfrm>
          <a:prstGeom prst="rect">
            <a:avLst/>
          </a:prstGeom>
        </p:spPr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200073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610200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033144" y="1648345"/>
            <a:ext cx="4752456" cy="4752456"/>
          </a:xfrm>
          <a:custGeom>
            <a:avLst/>
            <a:gdLst>
              <a:gd name="connsiteX0" fmla="*/ 1782171 w 3564342"/>
              <a:gd name="connsiteY0" fmla="*/ 0 h 3564342"/>
              <a:gd name="connsiteX1" fmla="*/ 3564342 w 3564342"/>
              <a:gd name="connsiteY1" fmla="*/ 1782171 h 3564342"/>
              <a:gd name="connsiteX2" fmla="*/ 1782171 w 3564342"/>
              <a:gd name="connsiteY2" fmla="*/ 3564342 h 3564342"/>
              <a:gd name="connsiteX3" fmla="*/ 0 w 3564342"/>
              <a:gd name="connsiteY3" fmla="*/ 1782171 h 3564342"/>
              <a:gd name="connsiteX4" fmla="*/ 1782171 w 3564342"/>
              <a:gd name="connsiteY4" fmla="*/ 0 h 356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4342" h="3564342">
                <a:moveTo>
                  <a:pt x="1782171" y="0"/>
                </a:moveTo>
                <a:cubicBezTo>
                  <a:pt x="2766437" y="0"/>
                  <a:pt x="3564342" y="797905"/>
                  <a:pt x="3564342" y="1782171"/>
                </a:cubicBezTo>
                <a:cubicBezTo>
                  <a:pt x="3564342" y="2766437"/>
                  <a:pt x="2766437" y="3564342"/>
                  <a:pt x="1782171" y="3564342"/>
                </a:cubicBezTo>
                <a:cubicBezTo>
                  <a:pt x="797905" y="3564342"/>
                  <a:pt x="0" y="2766437"/>
                  <a:pt x="0" y="1782171"/>
                </a:cubicBezTo>
                <a:cubicBezTo>
                  <a:pt x="0" y="797905"/>
                  <a:pt x="797905" y="0"/>
                  <a:pt x="17821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5750213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953805" y="3616045"/>
            <a:ext cx="1828803" cy="1828803"/>
          </a:xfrm>
          <a:custGeom>
            <a:avLst/>
            <a:gdLst>
              <a:gd name="connsiteX0" fmla="*/ 685801 w 1371602"/>
              <a:gd name="connsiteY0" fmla="*/ 0 h 1371602"/>
              <a:gd name="connsiteX1" fmla="*/ 1371602 w 1371602"/>
              <a:gd name="connsiteY1" fmla="*/ 685801 h 1371602"/>
              <a:gd name="connsiteX2" fmla="*/ 685801 w 1371602"/>
              <a:gd name="connsiteY2" fmla="*/ 1371602 h 1371602"/>
              <a:gd name="connsiteX3" fmla="*/ 0 w 1371602"/>
              <a:gd name="connsiteY3" fmla="*/ 685801 h 1371602"/>
              <a:gd name="connsiteX4" fmla="*/ 685801 w 1371602"/>
              <a:gd name="connsiteY4" fmla="*/ 0 h 1371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602" h="1371602">
                <a:moveTo>
                  <a:pt x="685801" y="0"/>
                </a:moveTo>
                <a:cubicBezTo>
                  <a:pt x="1064558" y="0"/>
                  <a:pt x="1371602" y="307044"/>
                  <a:pt x="1371602" y="685801"/>
                </a:cubicBezTo>
                <a:cubicBezTo>
                  <a:pt x="1371602" y="1064558"/>
                  <a:pt x="1064558" y="1371602"/>
                  <a:pt x="685801" y="1371602"/>
                </a:cubicBezTo>
                <a:cubicBezTo>
                  <a:pt x="307044" y="1371602"/>
                  <a:pt x="0" y="1064558"/>
                  <a:pt x="0" y="685801"/>
                </a:cubicBezTo>
                <a:cubicBezTo>
                  <a:pt x="0" y="307044"/>
                  <a:pt x="307044" y="0"/>
                  <a:pt x="68580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953805" y="1075931"/>
            <a:ext cx="1828803" cy="1828803"/>
          </a:xfrm>
          <a:custGeom>
            <a:avLst/>
            <a:gdLst>
              <a:gd name="connsiteX0" fmla="*/ 685801 w 1371602"/>
              <a:gd name="connsiteY0" fmla="*/ 0 h 1371602"/>
              <a:gd name="connsiteX1" fmla="*/ 1371602 w 1371602"/>
              <a:gd name="connsiteY1" fmla="*/ 685801 h 1371602"/>
              <a:gd name="connsiteX2" fmla="*/ 685801 w 1371602"/>
              <a:gd name="connsiteY2" fmla="*/ 1371602 h 1371602"/>
              <a:gd name="connsiteX3" fmla="*/ 0 w 1371602"/>
              <a:gd name="connsiteY3" fmla="*/ 685801 h 1371602"/>
              <a:gd name="connsiteX4" fmla="*/ 685801 w 1371602"/>
              <a:gd name="connsiteY4" fmla="*/ 0 h 1371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602" h="1371602">
                <a:moveTo>
                  <a:pt x="685801" y="0"/>
                </a:moveTo>
                <a:cubicBezTo>
                  <a:pt x="1064558" y="0"/>
                  <a:pt x="1371602" y="307044"/>
                  <a:pt x="1371602" y="685801"/>
                </a:cubicBezTo>
                <a:cubicBezTo>
                  <a:pt x="1371602" y="1064558"/>
                  <a:pt x="1064558" y="1371602"/>
                  <a:pt x="685801" y="1371602"/>
                </a:cubicBezTo>
                <a:cubicBezTo>
                  <a:pt x="307044" y="1371602"/>
                  <a:pt x="0" y="1064558"/>
                  <a:pt x="0" y="685801"/>
                </a:cubicBezTo>
                <a:cubicBezTo>
                  <a:pt x="0" y="307044"/>
                  <a:pt x="307044" y="0"/>
                  <a:pt x="68580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952420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>
          <a:xfrm>
            <a:off x="1359464" y="2664685"/>
            <a:ext cx="1888141" cy="1661564"/>
          </a:xfrm>
          <a:custGeom>
            <a:avLst/>
            <a:gdLst>
              <a:gd name="connsiteX0" fmla="*/ 126773 w 1416106"/>
              <a:gd name="connsiteY0" fmla="*/ 0 h 1246173"/>
              <a:gd name="connsiteX1" fmla="*/ 1289333 w 1416106"/>
              <a:gd name="connsiteY1" fmla="*/ 0 h 1246173"/>
              <a:gd name="connsiteX2" fmla="*/ 1416106 w 1416106"/>
              <a:gd name="connsiteY2" fmla="*/ 126773 h 1246173"/>
              <a:gd name="connsiteX3" fmla="*/ 1416106 w 1416106"/>
              <a:gd name="connsiteY3" fmla="*/ 1119400 h 1246173"/>
              <a:gd name="connsiteX4" fmla="*/ 1289333 w 1416106"/>
              <a:gd name="connsiteY4" fmla="*/ 1246173 h 1246173"/>
              <a:gd name="connsiteX5" fmla="*/ 126773 w 1416106"/>
              <a:gd name="connsiteY5" fmla="*/ 1246173 h 1246173"/>
              <a:gd name="connsiteX6" fmla="*/ 0 w 1416106"/>
              <a:gd name="connsiteY6" fmla="*/ 1119400 h 1246173"/>
              <a:gd name="connsiteX7" fmla="*/ 0 w 1416106"/>
              <a:gd name="connsiteY7" fmla="*/ 126773 h 1246173"/>
              <a:gd name="connsiteX8" fmla="*/ 126773 w 1416106"/>
              <a:gd name="connsiteY8" fmla="*/ 0 h 1246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6106" h="1246173">
                <a:moveTo>
                  <a:pt x="126773" y="0"/>
                </a:moveTo>
                <a:lnTo>
                  <a:pt x="1289333" y="0"/>
                </a:lnTo>
                <a:cubicBezTo>
                  <a:pt x="1359348" y="0"/>
                  <a:pt x="1416106" y="56758"/>
                  <a:pt x="1416106" y="126773"/>
                </a:cubicBezTo>
                <a:lnTo>
                  <a:pt x="1416106" y="1119400"/>
                </a:lnTo>
                <a:cubicBezTo>
                  <a:pt x="1416106" y="1189415"/>
                  <a:pt x="1359348" y="1246173"/>
                  <a:pt x="1289333" y="1246173"/>
                </a:cubicBezTo>
                <a:lnTo>
                  <a:pt x="126773" y="1246173"/>
                </a:lnTo>
                <a:cubicBezTo>
                  <a:pt x="56758" y="1246173"/>
                  <a:pt x="0" y="1189415"/>
                  <a:pt x="0" y="1119400"/>
                </a:cubicBezTo>
                <a:lnTo>
                  <a:pt x="0" y="126773"/>
                </a:lnTo>
                <a:cubicBezTo>
                  <a:pt x="0" y="56758"/>
                  <a:pt x="56758" y="0"/>
                  <a:pt x="1267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3887775" y="4509669"/>
            <a:ext cx="1888141" cy="1661564"/>
          </a:xfrm>
          <a:custGeom>
            <a:avLst/>
            <a:gdLst>
              <a:gd name="connsiteX0" fmla="*/ 126773 w 1416106"/>
              <a:gd name="connsiteY0" fmla="*/ 0 h 1246173"/>
              <a:gd name="connsiteX1" fmla="*/ 1289333 w 1416106"/>
              <a:gd name="connsiteY1" fmla="*/ 0 h 1246173"/>
              <a:gd name="connsiteX2" fmla="*/ 1416106 w 1416106"/>
              <a:gd name="connsiteY2" fmla="*/ 126773 h 1246173"/>
              <a:gd name="connsiteX3" fmla="*/ 1416106 w 1416106"/>
              <a:gd name="connsiteY3" fmla="*/ 1119400 h 1246173"/>
              <a:gd name="connsiteX4" fmla="*/ 1289333 w 1416106"/>
              <a:gd name="connsiteY4" fmla="*/ 1246173 h 1246173"/>
              <a:gd name="connsiteX5" fmla="*/ 126773 w 1416106"/>
              <a:gd name="connsiteY5" fmla="*/ 1246173 h 1246173"/>
              <a:gd name="connsiteX6" fmla="*/ 0 w 1416106"/>
              <a:gd name="connsiteY6" fmla="*/ 1119400 h 1246173"/>
              <a:gd name="connsiteX7" fmla="*/ 0 w 1416106"/>
              <a:gd name="connsiteY7" fmla="*/ 126773 h 1246173"/>
              <a:gd name="connsiteX8" fmla="*/ 126773 w 1416106"/>
              <a:gd name="connsiteY8" fmla="*/ 0 h 1246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6106" h="1246173">
                <a:moveTo>
                  <a:pt x="126773" y="0"/>
                </a:moveTo>
                <a:lnTo>
                  <a:pt x="1289333" y="0"/>
                </a:lnTo>
                <a:cubicBezTo>
                  <a:pt x="1359348" y="0"/>
                  <a:pt x="1416106" y="56758"/>
                  <a:pt x="1416106" y="126773"/>
                </a:cubicBezTo>
                <a:lnTo>
                  <a:pt x="1416106" y="1119400"/>
                </a:lnTo>
                <a:cubicBezTo>
                  <a:pt x="1416106" y="1189415"/>
                  <a:pt x="1359348" y="1246173"/>
                  <a:pt x="1289333" y="1246173"/>
                </a:cubicBezTo>
                <a:lnTo>
                  <a:pt x="126773" y="1246173"/>
                </a:lnTo>
                <a:cubicBezTo>
                  <a:pt x="56758" y="1246173"/>
                  <a:pt x="0" y="1189415"/>
                  <a:pt x="0" y="1119400"/>
                </a:cubicBezTo>
                <a:lnTo>
                  <a:pt x="0" y="126773"/>
                </a:lnTo>
                <a:cubicBezTo>
                  <a:pt x="0" y="56758"/>
                  <a:pt x="56758" y="0"/>
                  <a:pt x="1267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6416086" y="2664683"/>
            <a:ext cx="1888141" cy="1661564"/>
          </a:xfrm>
          <a:custGeom>
            <a:avLst/>
            <a:gdLst>
              <a:gd name="connsiteX0" fmla="*/ 126773 w 1416106"/>
              <a:gd name="connsiteY0" fmla="*/ 0 h 1246173"/>
              <a:gd name="connsiteX1" fmla="*/ 1289333 w 1416106"/>
              <a:gd name="connsiteY1" fmla="*/ 0 h 1246173"/>
              <a:gd name="connsiteX2" fmla="*/ 1416106 w 1416106"/>
              <a:gd name="connsiteY2" fmla="*/ 126773 h 1246173"/>
              <a:gd name="connsiteX3" fmla="*/ 1416106 w 1416106"/>
              <a:gd name="connsiteY3" fmla="*/ 1119400 h 1246173"/>
              <a:gd name="connsiteX4" fmla="*/ 1289333 w 1416106"/>
              <a:gd name="connsiteY4" fmla="*/ 1246173 h 1246173"/>
              <a:gd name="connsiteX5" fmla="*/ 126773 w 1416106"/>
              <a:gd name="connsiteY5" fmla="*/ 1246173 h 1246173"/>
              <a:gd name="connsiteX6" fmla="*/ 0 w 1416106"/>
              <a:gd name="connsiteY6" fmla="*/ 1119400 h 1246173"/>
              <a:gd name="connsiteX7" fmla="*/ 0 w 1416106"/>
              <a:gd name="connsiteY7" fmla="*/ 126773 h 1246173"/>
              <a:gd name="connsiteX8" fmla="*/ 126773 w 1416106"/>
              <a:gd name="connsiteY8" fmla="*/ 0 h 1246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6106" h="1246173">
                <a:moveTo>
                  <a:pt x="126773" y="0"/>
                </a:moveTo>
                <a:lnTo>
                  <a:pt x="1289333" y="0"/>
                </a:lnTo>
                <a:cubicBezTo>
                  <a:pt x="1359348" y="0"/>
                  <a:pt x="1416106" y="56758"/>
                  <a:pt x="1416106" y="126773"/>
                </a:cubicBezTo>
                <a:lnTo>
                  <a:pt x="1416106" y="1119400"/>
                </a:lnTo>
                <a:cubicBezTo>
                  <a:pt x="1416106" y="1189415"/>
                  <a:pt x="1359348" y="1246173"/>
                  <a:pt x="1289333" y="1246173"/>
                </a:cubicBezTo>
                <a:lnTo>
                  <a:pt x="126773" y="1246173"/>
                </a:lnTo>
                <a:cubicBezTo>
                  <a:pt x="56758" y="1246173"/>
                  <a:pt x="0" y="1189415"/>
                  <a:pt x="0" y="1119400"/>
                </a:cubicBezTo>
                <a:lnTo>
                  <a:pt x="0" y="126773"/>
                </a:lnTo>
                <a:cubicBezTo>
                  <a:pt x="0" y="56758"/>
                  <a:pt x="56758" y="0"/>
                  <a:pt x="1267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8944398" y="4509669"/>
            <a:ext cx="1888141" cy="1661564"/>
          </a:xfrm>
          <a:custGeom>
            <a:avLst/>
            <a:gdLst>
              <a:gd name="connsiteX0" fmla="*/ 126773 w 1416106"/>
              <a:gd name="connsiteY0" fmla="*/ 0 h 1246173"/>
              <a:gd name="connsiteX1" fmla="*/ 1289333 w 1416106"/>
              <a:gd name="connsiteY1" fmla="*/ 0 h 1246173"/>
              <a:gd name="connsiteX2" fmla="*/ 1416106 w 1416106"/>
              <a:gd name="connsiteY2" fmla="*/ 126773 h 1246173"/>
              <a:gd name="connsiteX3" fmla="*/ 1416106 w 1416106"/>
              <a:gd name="connsiteY3" fmla="*/ 1119400 h 1246173"/>
              <a:gd name="connsiteX4" fmla="*/ 1289333 w 1416106"/>
              <a:gd name="connsiteY4" fmla="*/ 1246173 h 1246173"/>
              <a:gd name="connsiteX5" fmla="*/ 126773 w 1416106"/>
              <a:gd name="connsiteY5" fmla="*/ 1246173 h 1246173"/>
              <a:gd name="connsiteX6" fmla="*/ 0 w 1416106"/>
              <a:gd name="connsiteY6" fmla="*/ 1119400 h 1246173"/>
              <a:gd name="connsiteX7" fmla="*/ 0 w 1416106"/>
              <a:gd name="connsiteY7" fmla="*/ 126773 h 1246173"/>
              <a:gd name="connsiteX8" fmla="*/ 126773 w 1416106"/>
              <a:gd name="connsiteY8" fmla="*/ 0 h 1246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6106" h="1246173">
                <a:moveTo>
                  <a:pt x="126773" y="0"/>
                </a:moveTo>
                <a:lnTo>
                  <a:pt x="1289333" y="0"/>
                </a:lnTo>
                <a:cubicBezTo>
                  <a:pt x="1359348" y="0"/>
                  <a:pt x="1416106" y="56758"/>
                  <a:pt x="1416106" y="126773"/>
                </a:cubicBezTo>
                <a:lnTo>
                  <a:pt x="1416106" y="1119400"/>
                </a:lnTo>
                <a:cubicBezTo>
                  <a:pt x="1416106" y="1189415"/>
                  <a:pt x="1359348" y="1246173"/>
                  <a:pt x="1289333" y="1246173"/>
                </a:cubicBezTo>
                <a:lnTo>
                  <a:pt x="126773" y="1246173"/>
                </a:lnTo>
                <a:cubicBezTo>
                  <a:pt x="56758" y="1246173"/>
                  <a:pt x="0" y="1189415"/>
                  <a:pt x="0" y="1119400"/>
                </a:cubicBezTo>
                <a:lnTo>
                  <a:pt x="0" y="126773"/>
                </a:lnTo>
                <a:cubicBezTo>
                  <a:pt x="0" y="56758"/>
                  <a:pt x="56758" y="0"/>
                  <a:pt x="1267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2525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12192000" cy="3139709"/>
          </a:xfrm>
          <a:custGeom>
            <a:avLst/>
            <a:gdLst>
              <a:gd name="connsiteX0" fmla="*/ 0 w 9144000"/>
              <a:gd name="connsiteY0" fmla="*/ 0 h 2354782"/>
              <a:gd name="connsiteX1" fmla="*/ 9144000 w 9144000"/>
              <a:gd name="connsiteY1" fmla="*/ 0 h 2354782"/>
              <a:gd name="connsiteX2" fmla="*/ 9144000 w 9144000"/>
              <a:gd name="connsiteY2" fmla="*/ 2354782 h 2354782"/>
              <a:gd name="connsiteX3" fmla="*/ 0 w 9144000"/>
              <a:gd name="connsiteY3" fmla="*/ 2354782 h 2354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354782">
                <a:moveTo>
                  <a:pt x="0" y="0"/>
                </a:moveTo>
                <a:lnTo>
                  <a:pt x="9144000" y="0"/>
                </a:lnTo>
                <a:lnTo>
                  <a:pt x="9144000" y="2354782"/>
                </a:lnTo>
                <a:lnTo>
                  <a:pt x="0" y="23547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30317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7744247" y="808383"/>
            <a:ext cx="2941984" cy="2941984"/>
          </a:xfrm>
          <a:custGeom>
            <a:avLst/>
            <a:gdLst>
              <a:gd name="connsiteX0" fmla="*/ 1103244 w 2206488"/>
              <a:gd name="connsiteY0" fmla="*/ 0 h 2206488"/>
              <a:gd name="connsiteX1" fmla="*/ 2206488 w 2206488"/>
              <a:gd name="connsiteY1" fmla="*/ 1103244 h 2206488"/>
              <a:gd name="connsiteX2" fmla="*/ 1103244 w 2206488"/>
              <a:gd name="connsiteY2" fmla="*/ 2206488 h 2206488"/>
              <a:gd name="connsiteX3" fmla="*/ 0 w 2206488"/>
              <a:gd name="connsiteY3" fmla="*/ 1103244 h 2206488"/>
              <a:gd name="connsiteX4" fmla="*/ 1103244 w 2206488"/>
              <a:gd name="connsiteY4" fmla="*/ 0 h 2206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488" h="2206488">
                <a:moveTo>
                  <a:pt x="1103244" y="0"/>
                </a:moveTo>
                <a:cubicBezTo>
                  <a:pt x="1712549" y="0"/>
                  <a:pt x="2206488" y="493939"/>
                  <a:pt x="2206488" y="1103244"/>
                </a:cubicBezTo>
                <a:cubicBezTo>
                  <a:pt x="2206488" y="1712549"/>
                  <a:pt x="1712549" y="2206488"/>
                  <a:pt x="1103244" y="2206488"/>
                </a:cubicBezTo>
                <a:cubicBezTo>
                  <a:pt x="493939" y="2206488"/>
                  <a:pt x="0" y="1712549"/>
                  <a:pt x="0" y="1103244"/>
                </a:cubicBezTo>
                <a:cubicBezTo>
                  <a:pt x="0" y="493939"/>
                  <a:pt x="493939" y="0"/>
                  <a:pt x="110324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45134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6167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5650369" y="3"/>
            <a:ext cx="6541631" cy="6858000"/>
          </a:xfrm>
          <a:custGeom>
            <a:avLst/>
            <a:gdLst>
              <a:gd name="connsiteX0" fmla="*/ 265202 w 4906223"/>
              <a:gd name="connsiteY0" fmla="*/ 0 h 5143500"/>
              <a:gd name="connsiteX1" fmla="*/ 4906223 w 4906223"/>
              <a:gd name="connsiteY1" fmla="*/ 0 h 5143500"/>
              <a:gd name="connsiteX2" fmla="*/ 4906223 w 4906223"/>
              <a:gd name="connsiteY2" fmla="*/ 5143500 h 5143500"/>
              <a:gd name="connsiteX3" fmla="*/ 920909 w 4906223"/>
              <a:gd name="connsiteY3" fmla="*/ 5143500 h 5143500"/>
              <a:gd name="connsiteX4" fmla="*/ 265202 w 4906223"/>
              <a:gd name="connsiteY4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6223" h="5143500">
                <a:moveTo>
                  <a:pt x="265202" y="0"/>
                </a:moveTo>
                <a:lnTo>
                  <a:pt x="4906223" y="0"/>
                </a:lnTo>
                <a:lnTo>
                  <a:pt x="4906223" y="5143500"/>
                </a:lnTo>
                <a:lnTo>
                  <a:pt x="920909" y="5143500"/>
                </a:lnTo>
                <a:cubicBezTo>
                  <a:pt x="920909" y="2571750"/>
                  <a:pt x="-597569" y="2571750"/>
                  <a:pt x="26520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87873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927650" y="4956314"/>
            <a:ext cx="10349949" cy="1901687"/>
          </a:xfrm>
          <a:custGeom>
            <a:avLst/>
            <a:gdLst>
              <a:gd name="connsiteX0" fmla="*/ 0 w 7762462"/>
              <a:gd name="connsiteY0" fmla="*/ 0 h 1426265"/>
              <a:gd name="connsiteX1" fmla="*/ 7762462 w 7762462"/>
              <a:gd name="connsiteY1" fmla="*/ 0 h 1426265"/>
              <a:gd name="connsiteX2" fmla="*/ 7762462 w 7762462"/>
              <a:gd name="connsiteY2" fmla="*/ 1426265 h 1426265"/>
              <a:gd name="connsiteX3" fmla="*/ 0 w 7762462"/>
              <a:gd name="connsiteY3" fmla="*/ 1426265 h 142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62462" h="1426265">
                <a:moveTo>
                  <a:pt x="0" y="0"/>
                </a:moveTo>
                <a:lnTo>
                  <a:pt x="7762462" y="0"/>
                </a:lnTo>
                <a:lnTo>
                  <a:pt x="7762462" y="1426265"/>
                </a:lnTo>
                <a:lnTo>
                  <a:pt x="0" y="142626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54296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4892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  <p:sldLayoutId id="2147483766" r:id="rId18"/>
    <p:sldLayoutId id="2147483767" r:id="rId19"/>
    <p:sldLayoutId id="2147483768" r:id="rId20"/>
    <p:sldLayoutId id="2147483769" r:id="rId21"/>
    <p:sldLayoutId id="2147483770" r:id="rId22"/>
    <p:sldLayoutId id="2147483771" r:id="rId23"/>
    <p:sldLayoutId id="2147483772" r:id="rId24"/>
    <p:sldLayoutId id="2147483773" r:id="rId25"/>
    <p:sldLayoutId id="2147483774" r:id="rId26"/>
    <p:sldLayoutId id="2147483775" r:id="rId27"/>
    <p:sldLayoutId id="2147483776" r:id="rId2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015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8" r:id="rId15"/>
    <p:sldLayoutId id="2147483808" r:id="rId16"/>
    <p:sldLayoutId id="21474838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4144717" y="5012479"/>
            <a:ext cx="7832597" cy="1323439"/>
          </a:xfrm>
          <a:prstGeom prst="rect">
            <a:avLst/>
          </a:prstGeom>
        </p:spPr>
        <p:txBody>
          <a:bodyPr wrap="square" lIns="120000" rIns="120000" anchor="ctr">
            <a:spAutoFit/>
          </a:bodyPr>
          <a:lstStyle/>
          <a:p>
            <a:r>
              <a:rPr lang="es-ES" b="1" dirty="0"/>
              <a:t>CARACTERIZACIÓN DEL ACCESO A LOS SERVICIOS PREVENTIVOS DE SALUD EN LA POBLACIÓN AFILIADA A UNA </a:t>
            </a:r>
            <a:r>
              <a:rPr lang="es-ES" b="1" dirty="0" smtClean="0"/>
              <a:t>EPS DEL REGIMEN CONTRIBUTIVO </a:t>
            </a:r>
            <a:r>
              <a:rPr lang="es-ES" b="1" dirty="0"/>
              <a:t>DEL MUNICIPIO DE JAMUNDÍ ENTRE LOS AÑOS 2012 Y 2014</a:t>
            </a:r>
            <a:r>
              <a:rPr lang="es-CO" b="1" dirty="0"/>
              <a:t>.</a:t>
            </a:r>
            <a:r>
              <a:rPr lang="es-CO" dirty="0"/>
              <a:t/>
            </a:r>
            <a:br>
              <a:rPr lang="es-CO" dirty="0"/>
            </a:br>
            <a:endParaRPr lang="en-US" sz="800" b="1" dirty="0">
              <a:latin typeface="+mj-lt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3106994" y="5"/>
            <a:ext cx="9086013" cy="5150972"/>
            <a:chOff x="3451627" y="2"/>
            <a:chExt cx="5693128" cy="3227504"/>
          </a:xfrm>
        </p:grpSpPr>
        <p:grpSp>
          <p:nvGrpSpPr>
            <p:cNvPr id="28" name="Group 27"/>
            <p:cNvGrpSpPr/>
            <p:nvPr/>
          </p:nvGrpSpPr>
          <p:grpSpPr>
            <a:xfrm>
              <a:off x="3451627" y="2"/>
              <a:ext cx="5693128" cy="3227504"/>
              <a:chOff x="824322" y="1"/>
              <a:chExt cx="8320434" cy="4702279"/>
            </a:xfrm>
          </p:grpSpPr>
          <p:sp>
            <p:nvSpPr>
              <p:cNvPr id="27" name="Freeform 26"/>
              <p:cNvSpPr/>
              <p:nvPr/>
            </p:nvSpPr>
            <p:spPr>
              <a:xfrm rot="10800000">
                <a:off x="1052922" y="259805"/>
                <a:ext cx="8091834" cy="4442475"/>
              </a:xfrm>
              <a:custGeom>
                <a:avLst/>
                <a:gdLst>
                  <a:gd name="connsiteX0" fmla="*/ 8091834 w 8091834"/>
                  <a:gd name="connsiteY0" fmla="*/ 4442475 h 4442475"/>
                  <a:gd name="connsiteX1" fmla="*/ 0 w 8091834"/>
                  <a:gd name="connsiteY1" fmla="*/ 4442475 h 4442475"/>
                  <a:gd name="connsiteX2" fmla="*/ 0 w 8091834"/>
                  <a:gd name="connsiteY2" fmla="*/ 0 h 4442475"/>
                  <a:gd name="connsiteX3" fmla="*/ 241120 w 8091834"/>
                  <a:gd name="connsiteY3" fmla="*/ 159283 h 4442475"/>
                  <a:gd name="connsiteX4" fmla="*/ 8016717 w 8091834"/>
                  <a:gd name="connsiteY4" fmla="*/ 4351840 h 4442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91834" h="4442475">
                    <a:moveTo>
                      <a:pt x="8091834" y="4442475"/>
                    </a:moveTo>
                    <a:lnTo>
                      <a:pt x="0" y="4442475"/>
                    </a:lnTo>
                    <a:lnTo>
                      <a:pt x="0" y="0"/>
                    </a:lnTo>
                    <a:lnTo>
                      <a:pt x="241120" y="159283"/>
                    </a:lnTo>
                    <a:cubicBezTo>
                      <a:pt x="3713658" y="2376229"/>
                      <a:pt x="5120536" y="908753"/>
                      <a:pt x="8016717" y="435184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2400"/>
              </a:p>
            </p:txBody>
          </p:sp>
          <p:sp>
            <p:nvSpPr>
              <p:cNvPr id="21" name="Freeform 20"/>
              <p:cNvSpPr/>
              <p:nvPr/>
            </p:nvSpPr>
            <p:spPr>
              <a:xfrm rot="10800000">
                <a:off x="824322" y="1"/>
                <a:ext cx="8320434" cy="4597730"/>
              </a:xfrm>
              <a:custGeom>
                <a:avLst/>
                <a:gdLst>
                  <a:gd name="connsiteX0" fmla="*/ 0 w 9121487"/>
                  <a:gd name="connsiteY0" fmla="*/ 0 h 5131041"/>
                  <a:gd name="connsiteX1" fmla="*/ 139337 w 9121487"/>
                  <a:gd name="connsiteY1" fmla="*/ 98436 h 5131041"/>
                  <a:gd name="connsiteX2" fmla="*/ 9039138 w 9121487"/>
                  <a:gd name="connsiteY2" fmla="*/ 5029893 h 5131041"/>
                  <a:gd name="connsiteX3" fmla="*/ 9121487 w 9121487"/>
                  <a:gd name="connsiteY3" fmla="*/ 5131041 h 5131041"/>
                  <a:gd name="connsiteX4" fmla="*/ 0 w 9121487"/>
                  <a:gd name="connsiteY4" fmla="*/ 5131041 h 5131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21487" h="5131041">
                    <a:moveTo>
                      <a:pt x="0" y="0"/>
                    </a:moveTo>
                    <a:lnTo>
                      <a:pt x="139337" y="98436"/>
                    </a:lnTo>
                    <a:cubicBezTo>
                      <a:pt x="4223994" y="2936482"/>
                      <a:pt x="5761706" y="1063476"/>
                      <a:pt x="9039138" y="5029893"/>
                    </a:cubicBezTo>
                    <a:lnTo>
                      <a:pt x="9121487" y="5131041"/>
                    </a:lnTo>
                    <a:lnTo>
                      <a:pt x="0" y="513104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2400"/>
              </a:p>
            </p:txBody>
          </p:sp>
        </p:grpSp>
        <p:sp>
          <p:nvSpPr>
            <p:cNvPr id="31" name="Oval 30"/>
            <p:cNvSpPr/>
            <p:nvPr/>
          </p:nvSpPr>
          <p:spPr>
            <a:xfrm>
              <a:off x="5349854" y="383458"/>
              <a:ext cx="818536" cy="81853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/>
            </a:p>
          </p:txBody>
        </p:sp>
        <p:sp>
          <p:nvSpPr>
            <p:cNvPr id="43" name="Oval 42"/>
            <p:cNvSpPr/>
            <p:nvPr/>
          </p:nvSpPr>
          <p:spPr>
            <a:xfrm>
              <a:off x="8052621" y="1736032"/>
              <a:ext cx="634179" cy="63417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427243" y="894738"/>
            <a:ext cx="737895" cy="730637"/>
            <a:chOff x="6861175" y="4597400"/>
            <a:chExt cx="484188" cy="479425"/>
          </a:xfrm>
          <a:solidFill>
            <a:schemeClr val="bg1"/>
          </a:solidFill>
        </p:grpSpPr>
        <p:sp>
          <p:nvSpPr>
            <p:cNvPr id="46" name="Freeform 267"/>
            <p:cNvSpPr>
              <a:spLocks noEditPoints="1"/>
            </p:cNvSpPr>
            <p:nvPr/>
          </p:nvSpPr>
          <p:spPr bwMode="auto">
            <a:xfrm>
              <a:off x="6861175" y="4597400"/>
              <a:ext cx="484188" cy="479425"/>
            </a:xfrm>
            <a:custGeom>
              <a:avLst/>
              <a:gdLst>
                <a:gd name="T0" fmla="*/ 1394 w 3354"/>
                <a:gd name="T1" fmla="*/ 293 h 3322"/>
                <a:gd name="T2" fmla="*/ 1046 w 3354"/>
                <a:gd name="T3" fmla="*/ 412 h 3322"/>
                <a:gd name="T4" fmla="*/ 746 w 3354"/>
                <a:gd name="T5" fmla="*/ 612 h 3322"/>
                <a:gd name="T6" fmla="*/ 509 w 3354"/>
                <a:gd name="T7" fmla="*/ 880 h 3322"/>
                <a:gd name="T8" fmla="*/ 345 w 3354"/>
                <a:gd name="T9" fmla="*/ 1203 h 3322"/>
                <a:gd name="T10" fmla="*/ 270 w 3354"/>
                <a:gd name="T11" fmla="*/ 1566 h 3322"/>
                <a:gd name="T12" fmla="*/ 295 w 3354"/>
                <a:gd name="T13" fmla="*/ 1942 h 3322"/>
                <a:gd name="T14" fmla="*/ 417 w 3354"/>
                <a:gd name="T15" fmla="*/ 2286 h 3322"/>
                <a:gd name="T16" fmla="*/ 619 w 3354"/>
                <a:gd name="T17" fmla="*/ 2583 h 3322"/>
                <a:gd name="T18" fmla="*/ 889 w 3354"/>
                <a:gd name="T19" fmla="*/ 2818 h 3322"/>
                <a:gd name="T20" fmla="*/ 1214 w 3354"/>
                <a:gd name="T21" fmla="*/ 2981 h 3322"/>
                <a:gd name="T22" fmla="*/ 1581 w 3354"/>
                <a:gd name="T23" fmla="*/ 3054 h 3322"/>
                <a:gd name="T24" fmla="*/ 1962 w 3354"/>
                <a:gd name="T25" fmla="*/ 3029 h 3322"/>
                <a:gd name="T26" fmla="*/ 2308 w 3354"/>
                <a:gd name="T27" fmla="*/ 2909 h 3322"/>
                <a:gd name="T28" fmla="*/ 2608 w 3354"/>
                <a:gd name="T29" fmla="*/ 2709 h 3322"/>
                <a:gd name="T30" fmla="*/ 2847 w 3354"/>
                <a:gd name="T31" fmla="*/ 2441 h 3322"/>
                <a:gd name="T32" fmla="*/ 3010 w 3354"/>
                <a:gd name="T33" fmla="*/ 2119 h 3322"/>
                <a:gd name="T34" fmla="*/ 3084 w 3354"/>
                <a:gd name="T35" fmla="*/ 1756 h 3322"/>
                <a:gd name="T36" fmla="*/ 3059 w 3354"/>
                <a:gd name="T37" fmla="*/ 1379 h 3322"/>
                <a:gd name="T38" fmla="*/ 2939 w 3354"/>
                <a:gd name="T39" fmla="*/ 1036 h 3322"/>
                <a:gd name="T40" fmla="*/ 2736 w 3354"/>
                <a:gd name="T41" fmla="*/ 739 h 3322"/>
                <a:gd name="T42" fmla="*/ 2465 w 3354"/>
                <a:gd name="T43" fmla="*/ 503 h 3322"/>
                <a:gd name="T44" fmla="*/ 2140 w 3354"/>
                <a:gd name="T45" fmla="*/ 342 h 3322"/>
                <a:gd name="T46" fmla="*/ 1773 w 3354"/>
                <a:gd name="T47" fmla="*/ 268 h 3322"/>
                <a:gd name="T48" fmla="*/ 1783 w 3354"/>
                <a:gd name="T49" fmla="*/ 4 h 3322"/>
                <a:gd name="T50" fmla="*/ 2187 w 3354"/>
                <a:gd name="T51" fmla="*/ 78 h 3322"/>
                <a:gd name="T52" fmla="*/ 2551 w 3354"/>
                <a:gd name="T53" fmla="*/ 244 h 3322"/>
                <a:gd name="T54" fmla="*/ 2863 w 3354"/>
                <a:gd name="T55" fmla="*/ 487 h 3322"/>
                <a:gd name="T56" fmla="*/ 3108 w 3354"/>
                <a:gd name="T57" fmla="*/ 794 h 3322"/>
                <a:gd name="T58" fmla="*/ 3276 w 3354"/>
                <a:gd name="T59" fmla="*/ 1155 h 3322"/>
                <a:gd name="T60" fmla="*/ 3351 w 3354"/>
                <a:gd name="T61" fmla="*/ 1556 h 3322"/>
                <a:gd name="T62" fmla="*/ 3326 w 3354"/>
                <a:gd name="T63" fmla="*/ 1970 h 3322"/>
                <a:gd name="T64" fmla="*/ 3202 w 3354"/>
                <a:gd name="T65" fmla="*/ 2352 h 3322"/>
                <a:gd name="T66" fmla="*/ 2994 w 3354"/>
                <a:gd name="T67" fmla="*/ 2688 h 3322"/>
                <a:gd name="T68" fmla="*/ 2714 w 3354"/>
                <a:gd name="T69" fmla="*/ 2965 h 3322"/>
                <a:gd name="T70" fmla="*/ 2375 w 3354"/>
                <a:gd name="T71" fmla="*/ 3171 h 3322"/>
                <a:gd name="T72" fmla="*/ 1990 w 3354"/>
                <a:gd name="T73" fmla="*/ 3293 h 3322"/>
                <a:gd name="T74" fmla="*/ 1571 w 3354"/>
                <a:gd name="T75" fmla="*/ 3319 h 3322"/>
                <a:gd name="T76" fmla="*/ 1167 w 3354"/>
                <a:gd name="T77" fmla="*/ 3243 h 3322"/>
                <a:gd name="T78" fmla="*/ 803 w 3354"/>
                <a:gd name="T79" fmla="*/ 3078 h 3322"/>
                <a:gd name="T80" fmla="*/ 492 w 3354"/>
                <a:gd name="T81" fmla="*/ 2834 h 3322"/>
                <a:gd name="T82" fmla="*/ 246 w 3354"/>
                <a:gd name="T83" fmla="*/ 2527 h 3322"/>
                <a:gd name="T84" fmla="*/ 80 w 3354"/>
                <a:gd name="T85" fmla="*/ 2166 h 3322"/>
                <a:gd name="T86" fmla="*/ 3 w 3354"/>
                <a:gd name="T87" fmla="*/ 1766 h 3322"/>
                <a:gd name="T88" fmla="*/ 29 w 3354"/>
                <a:gd name="T89" fmla="*/ 1351 h 3322"/>
                <a:gd name="T90" fmla="*/ 152 w 3354"/>
                <a:gd name="T91" fmla="*/ 970 h 3322"/>
                <a:gd name="T92" fmla="*/ 360 w 3354"/>
                <a:gd name="T93" fmla="*/ 634 h 3322"/>
                <a:gd name="T94" fmla="*/ 640 w 3354"/>
                <a:gd name="T95" fmla="*/ 357 h 3322"/>
                <a:gd name="T96" fmla="*/ 979 w 3354"/>
                <a:gd name="T97" fmla="*/ 151 h 3322"/>
                <a:gd name="T98" fmla="*/ 1365 w 3354"/>
                <a:gd name="T99" fmla="*/ 29 h 3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54" h="3322">
                  <a:moveTo>
                    <a:pt x="1677" y="265"/>
                  </a:moveTo>
                  <a:lnTo>
                    <a:pt x="1581" y="268"/>
                  </a:lnTo>
                  <a:lnTo>
                    <a:pt x="1486" y="277"/>
                  </a:lnTo>
                  <a:lnTo>
                    <a:pt x="1394" y="293"/>
                  </a:lnTo>
                  <a:lnTo>
                    <a:pt x="1303" y="315"/>
                  </a:lnTo>
                  <a:lnTo>
                    <a:pt x="1214" y="342"/>
                  </a:lnTo>
                  <a:lnTo>
                    <a:pt x="1129" y="374"/>
                  </a:lnTo>
                  <a:lnTo>
                    <a:pt x="1046" y="412"/>
                  </a:lnTo>
                  <a:lnTo>
                    <a:pt x="966" y="455"/>
                  </a:lnTo>
                  <a:lnTo>
                    <a:pt x="889" y="503"/>
                  </a:lnTo>
                  <a:lnTo>
                    <a:pt x="816" y="556"/>
                  </a:lnTo>
                  <a:lnTo>
                    <a:pt x="746" y="612"/>
                  </a:lnTo>
                  <a:lnTo>
                    <a:pt x="680" y="674"/>
                  </a:lnTo>
                  <a:lnTo>
                    <a:pt x="619" y="739"/>
                  </a:lnTo>
                  <a:lnTo>
                    <a:pt x="561" y="807"/>
                  </a:lnTo>
                  <a:lnTo>
                    <a:pt x="509" y="880"/>
                  </a:lnTo>
                  <a:lnTo>
                    <a:pt x="459" y="957"/>
                  </a:lnTo>
                  <a:lnTo>
                    <a:pt x="417" y="1036"/>
                  </a:lnTo>
                  <a:lnTo>
                    <a:pt x="378" y="1117"/>
                  </a:lnTo>
                  <a:lnTo>
                    <a:pt x="345" y="1203"/>
                  </a:lnTo>
                  <a:lnTo>
                    <a:pt x="317" y="1290"/>
                  </a:lnTo>
                  <a:lnTo>
                    <a:pt x="295" y="1379"/>
                  </a:lnTo>
                  <a:lnTo>
                    <a:pt x="280" y="1472"/>
                  </a:lnTo>
                  <a:lnTo>
                    <a:pt x="270" y="1566"/>
                  </a:lnTo>
                  <a:lnTo>
                    <a:pt x="267" y="1661"/>
                  </a:lnTo>
                  <a:lnTo>
                    <a:pt x="270" y="1756"/>
                  </a:lnTo>
                  <a:lnTo>
                    <a:pt x="280" y="1850"/>
                  </a:lnTo>
                  <a:lnTo>
                    <a:pt x="295" y="1942"/>
                  </a:lnTo>
                  <a:lnTo>
                    <a:pt x="317" y="2032"/>
                  </a:lnTo>
                  <a:lnTo>
                    <a:pt x="345" y="2119"/>
                  </a:lnTo>
                  <a:lnTo>
                    <a:pt x="378" y="2204"/>
                  </a:lnTo>
                  <a:lnTo>
                    <a:pt x="417" y="2286"/>
                  </a:lnTo>
                  <a:lnTo>
                    <a:pt x="459" y="2365"/>
                  </a:lnTo>
                  <a:lnTo>
                    <a:pt x="509" y="2441"/>
                  </a:lnTo>
                  <a:lnTo>
                    <a:pt x="561" y="2514"/>
                  </a:lnTo>
                  <a:lnTo>
                    <a:pt x="619" y="2583"/>
                  </a:lnTo>
                  <a:lnTo>
                    <a:pt x="680" y="2648"/>
                  </a:lnTo>
                  <a:lnTo>
                    <a:pt x="746" y="2709"/>
                  </a:lnTo>
                  <a:lnTo>
                    <a:pt x="816" y="2766"/>
                  </a:lnTo>
                  <a:lnTo>
                    <a:pt x="889" y="2818"/>
                  </a:lnTo>
                  <a:lnTo>
                    <a:pt x="966" y="2867"/>
                  </a:lnTo>
                  <a:lnTo>
                    <a:pt x="1046" y="2909"/>
                  </a:lnTo>
                  <a:lnTo>
                    <a:pt x="1129" y="2947"/>
                  </a:lnTo>
                  <a:lnTo>
                    <a:pt x="1214" y="2981"/>
                  </a:lnTo>
                  <a:lnTo>
                    <a:pt x="1303" y="3008"/>
                  </a:lnTo>
                  <a:lnTo>
                    <a:pt x="1394" y="3029"/>
                  </a:lnTo>
                  <a:lnTo>
                    <a:pt x="1486" y="3045"/>
                  </a:lnTo>
                  <a:lnTo>
                    <a:pt x="1581" y="3054"/>
                  </a:lnTo>
                  <a:lnTo>
                    <a:pt x="1677" y="3058"/>
                  </a:lnTo>
                  <a:lnTo>
                    <a:pt x="1773" y="3054"/>
                  </a:lnTo>
                  <a:lnTo>
                    <a:pt x="1869" y="3045"/>
                  </a:lnTo>
                  <a:lnTo>
                    <a:pt x="1962" y="3029"/>
                  </a:lnTo>
                  <a:lnTo>
                    <a:pt x="2051" y="3008"/>
                  </a:lnTo>
                  <a:lnTo>
                    <a:pt x="2140" y="2981"/>
                  </a:lnTo>
                  <a:lnTo>
                    <a:pt x="2225" y="2947"/>
                  </a:lnTo>
                  <a:lnTo>
                    <a:pt x="2308" y="2909"/>
                  </a:lnTo>
                  <a:lnTo>
                    <a:pt x="2388" y="2867"/>
                  </a:lnTo>
                  <a:lnTo>
                    <a:pt x="2465" y="2818"/>
                  </a:lnTo>
                  <a:lnTo>
                    <a:pt x="2538" y="2766"/>
                  </a:lnTo>
                  <a:lnTo>
                    <a:pt x="2608" y="2709"/>
                  </a:lnTo>
                  <a:lnTo>
                    <a:pt x="2674" y="2648"/>
                  </a:lnTo>
                  <a:lnTo>
                    <a:pt x="2736" y="2583"/>
                  </a:lnTo>
                  <a:lnTo>
                    <a:pt x="2793" y="2514"/>
                  </a:lnTo>
                  <a:lnTo>
                    <a:pt x="2847" y="2441"/>
                  </a:lnTo>
                  <a:lnTo>
                    <a:pt x="2895" y="2365"/>
                  </a:lnTo>
                  <a:lnTo>
                    <a:pt x="2939" y="2286"/>
                  </a:lnTo>
                  <a:lnTo>
                    <a:pt x="2977" y="2204"/>
                  </a:lnTo>
                  <a:lnTo>
                    <a:pt x="3010" y="2119"/>
                  </a:lnTo>
                  <a:lnTo>
                    <a:pt x="3037" y="2032"/>
                  </a:lnTo>
                  <a:lnTo>
                    <a:pt x="3059" y="1942"/>
                  </a:lnTo>
                  <a:lnTo>
                    <a:pt x="3074" y="1850"/>
                  </a:lnTo>
                  <a:lnTo>
                    <a:pt x="3084" y="1756"/>
                  </a:lnTo>
                  <a:lnTo>
                    <a:pt x="3087" y="1661"/>
                  </a:lnTo>
                  <a:lnTo>
                    <a:pt x="3084" y="1566"/>
                  </a:lnTo>
                  <a:lnTo>
                    <a:pt x="3074" y="1472"/>
                  </a:lnTo>
                  <a:lnTo>
                    <a:pt x="3059" y="1379"/>
                  </a:lnTo>
                  <a:lnTo>
                    <a:pt x="3037" y="1290"/>
                  </a:lnTo>
                  <a:lnTo>
                    <a:pt x="3010" y="1203"/>
                  </a:lnTo>
                  <a:lnTo>
                    <a:pt x="2977" y="1117"/>
                  </a:lnTo>
                  <a:lnTo>
                    <a:pt x="2939" y="1036"/>
                  </a:lnTo>
                  <a:lnTo>
                    <a:pt x="2895" y="957"/>
                  </a:lnTo>
                  <a:lnTo>
                    <a:pt x="2847" y="880"/>
                  </a:lnTo>
                  <a:lnTo>
                    <a:pt x="2793" y="807"/>
                  </a:lnTo>
                  <a:lnTo>
                    <a:pt x="2736" y="739"/>
                  </a:lnTo>
                  <a:lnTo>
                    <a:pt x="2674" y="674"/>
                  </a:lnTo>
                  <a:lnTo>
                    <a:pt x="2608" y="612"/>
                  </a:lnTo>
                  <a:lnTo>
                    <a:pt x="2538" y="556"/>
                  </a:lnTo>
                  <a:lnTo>
                    <a:pt x="2465" y="503"/>
                  </a:lnTo>
                  <a:lnTo>
                    <a:pt x="2388" y="455"/>
                  </a:lnTo>
                  <a:lnTo>
                    <a:pt x="2308" y="412"/>
                  </a:lnTo>
                  <a:lnTo>
                    <a:pt x="2225" y="374"/>
                  </a:lnTo>
                  <a:lnTo>
                    <a:pt x="2140" y="342"/>
                  </a:lnTo>
                  <a:lnTo>
                    <a:pt x="2051" y="315"/>
                  </a:lnTo>
                  <a:lnTo>
                    <a:pt x="1962" y="293"/>
                  </a:lnTo>
                  <a:lnTo>
                    <a:pt x="1869" y="277"/>
                  </a:lnTo>
                  <a:lnTo>
                    <a:pt x="1773" y="268"/>
                  </a:lnTo>
                  <a:lnTo>
                    <a:pt x="1677" y="265"/>
                  </a:lnTo>
                  <a:close/>
                  <a:moveTo>
                    <a:pt x="1677" y="0"/>
                  </a:moveTo>
                  <a:lnTo>
                    <a:pt x="1677" y="0"/>
                  </a:lnTo>
                  <a:lnTo>
                    <a:pt x="1783" y="4"/>
                  </a:lnTo>
                  <a:lnTo>
                    <a:pt x="1887" y="13"/>
                  </a:lnTo>
                  <a:lnTo>
                    <a:pt x="1990" y="29"/>
                  </a:lnTo>
                  <a:lnTo>
                    <a:pt x="2090" y="51"/>
                  </a:lnTo>
                  <a:lnTo>
                    <a:pt x="2187" y="78"/>
                  </a:lnTo>
                  <a:lnTo>
                    <a:pt x="2283" y="112"/>
                  </a:lnTo>
                  <a:lnTo>
                    <a:pt x="2375" y="151"/>
                  </a:lnTo>
                  <a:lnTo>
                    <a:pt x="2465" y="195"/>
                  </a:lnTo>
                  <a:lnTo>
                    <a:pt x="2551" y="244"/>
                  </a:lnTo>
                  <a:lnTo>
                    <a:pt x="2635" y="298"/>
                  </a:lnTo>
                  <a:lnTo>
                    <a:pt x="2714" y="357"/>
                  </a:lnTo>
                  <a:lnTo>
                    <a:pt x="2791" y="420"/>
                  </a:lnTo>
                  <a:lnTo>
                    <a:pt x="2863" y="487"/>
                  </a:lnTo>
                  <a:lnTo>
                    <a:pt x="2931" y="558"/>
                  </a:lnTo>
                  <a:lnTo>
                    <a:pt x="2994" y="634"/>
                  </a:lnTo>
                  <a:lnTo>
                    <a:pt x="3054" y="712"/>
                  </a:lnTo>
                  <a:lnTo>
                    <a:pt x="3108" y="794"/>
                  </a:lnTo>
                  <a:lnTo>
                    <a:pt x="3158" y="881"/>
                  </a:lnTo>
                  <a:lnTo>
                    <a:pt x="3202" y="970"/>
                  </a:lnTo>
                  <a:lnTo>
                    <a:pt x="3242" y="1061"/>
                  </a:lnTo>
                  <a:lnTo>
                    <a:pt x="3276" y="1155"/>
                  </a:lnTo>
                  <a:lnTo>
                    <a:pt x="3303" y="1253"/>
                  </a:lnTo>
                  <a:lnTo>
                    <a:pt x="3326" y="1351"/>
                  </a:lnTo>
                  <a:lnTo>
                    <a:pt x="3341" y="1453"/>
                  </a:lnTo>
                  <a:lnTo>
                    <a:pt x="3351" y="1556"/>
                  </a:lnTo>
                  <a:lnTo>
                    <a:pt x="3354" y="1661"/>
                  </a:lnTo>
                  <a:lnTo>
                    <a:pt x="3351" y="1766"/>
                  </a:lnTo>
                  <a:lnTo>
                    <a:pt x="3341" y="1869"/>
                  </a:lnTo>
                  <a:lnTo>
                    <a:pt x="3326" y="1970"/>
                  </a:lnTo>
                  <a:lnTo>
                    <a:pt x="3303" y="2070"/>
                  </a:lnTo>
                  <a:lnTo>
                    <a:pt x="3276" y="2166"/>
                  </a:lnTo>
                  <a:lnTo>
                    <a:pt x="3242" y="2260"/>
                  </a:lnTo>
                  <a:lnTo>
                    <a:pt x="3202" y="2352"/>
                  </a:lnTo>
                  <a:lnTo>
                    <a:pt x="3158" y="2441"/>
                  </a:lnTo>
                  <a:lnTo>
                    <a:pt x="3108" y="2527"/>
                  </a:lnTo>
                  <a:lnTo>
                    <a:pt x="3054" y="2609"/>
                  </a:lnTo>
                  <a:lnTo>
                    <a:pt x="2994" y="2688"/>
                  </a:lnTo>
                  <a:lnTo>
                    <a:pt x="2931" y="2763"/>
                  </a:lnTo>
                  <a:lnTo>
                    <a:pt x="2863" y="2834"/>
                  </a:lnTo>
                  <a:lnTo>
                    <a:pt x="2791" y="2902"/>
                  </a:lnTo>
                  <a:lnTo>
                    <a:pt x="2714" y="2965"/>
                  </a:lnTo>
                  <a:lnTo>
                    <a:pt x="2635" y="3024"/>
                  </a:lnTo>
                  <a:lnTo>
                    <a:pt x="2551" y="3078"/>
                  </a:lnTo>
                  <a:lnTo>
                    <a:pt x="2465" y="3127"/>
                  </a:lnTo>
                  <a:lnTo>
                    <a:pt x="2375" y="3171"/>
                  </a:lnTo>
                  <a:lnTo>
                    <a:pt x="2283" y="3209"/>
                  </a:lnTo>
                  <a:lnTo>
                    <a:pt x="2187" y="3243"/>
                  </a:lnTo>
                  <a:lnTo>
                    <a:pt x="2090" y="3271"/>
                  </a:lnTo>
                  <a:lnTo>
                    <a:pt x="1990" y="3293"/>
                  </a:lnTo>
                  <a:lnTo>
                    <a:pt x="1887" y="3309"/>
                  </a:lnTo>
                  <a:lnTo>
                    <a:pt x="1783" y="3319"/>
                  </a:lnTo>
                  <a:lnTo>
                    <a:pt x="1677" y="3322"/>
                  </a:lnTo>
                  <a:lnTo>
                    <a:pt x="1571" y="3319"/>
                  </a:lnTo>
                  <a:lnTo>
                    <a:pt x="1467" y="3309"/>
                  </a:lnTo>
                  <a:lnTo>
                    <a:pt x="1365" y="3293"/>
                  </a:lnTo>
                  <a:lnTo>
                    <a:pt x="1265" y="3271"/>
                  </a:lnTo>
                  <a:lnTo>
                    <a:pt x="1167" y="3243"/>
                  </a:lnTo>
                  <a:lnTo>
                    <a:pt x="1072" y="3209"/>
                  </a:lnTo>
                  <a:lnTo>
                    <a:pt x="979" y="3171"/>
                  </a:lnTo>
                  <a:lnTo>
                    <a:pt x="889" y="3127"/>
                  </a:lnTo>
                  <a:lnTo>
                    <a:pt x="803" y="3078"/>
                  </a:lnTo>
                  <a:lnTo>
                    <a:pt x="720" y="3024"/>
                  </a:lnTo>
                  <a:lnTo>
                    <a:pt x="640" y="2965"/>
                  </a:lnTo>
                  <a:lnTo>
                    <a:pt x="563" y="2902"/>
                  </a:lnTo>
                  <a:lnTo>
                    <a:pt x="492" y="2834"/>
                  </a:lnTo>
                  <a:lnTo>
                    <a:pt x="423" y="2763"/>
                  </a:lnTo>
                  <a:lnTo>
                    <a:pt x="360" y="2688"/>
                  </a:lnTo>
                  <a:lnTo>
                    <a:pt x="301" y="2609"/>
                  </a:lnTo>
                  <a:lnTo>
                    <a:pt x="246" y="2527"/>
                  </a:lnTo>
                  <a:lnTo>
                    <a:pt x="197" y="2441"/>
                  </a:lnTo>
                  <a:lnTo>
                    <a:pt x="152" y="2352"/>
                  </a:lnTo>
                  <a:lnTo>
                    <a:pt x="113" y="2260"/>
                  </a:lnTo>
                  <a:lnTo>
                    <a:pt x="80" y="2166"/>
                  </a:lnTo>
                  <a:lnTo>
                    <a:pt x="51" y="2070"/>
                  </a:lnTo>
                  <a:lnTo>
                    <a:pt x="29" y="1970"/>
                  </a:lnTo>
                  <a:lnTo>
                    <a:pt x="13" y="1869"/>
                  </a:lnTo>
                  <a:lnTo>
                    <a:pt x="3" y="1766"/>
                  </a:lnTo>
                  <a:lnTo>
                    <a:pt x="0" y="1661"/>
                  </a:lnTo>
                  <a:lnTo>
                    <a:pt x="3" y="1556"/>
                  </a:lnTo>
                  <a:lnTo>
                    <a:pt x="13" y="1453"/>
                  </a:lnTo>
                  <a:lnTo>
                    <a:pt x="29" y="1351"/>
                  </a:lnTo>
                  <a:lnTo>
                    <a:pt x="51" y="1253"/>
                  </a:lnTo>
                  <a:lnTo>
                    <a:pt x="80" y="1155"/>
                  </a:lnTo>
                  <a:lnTo>
                    <a:pt x="113" y="1061"/>
                  </a:lnTo>
                  <a:lnTo>
                    <a:pt x="152" y="970"/>
                  </a:lnTo>
                  <a:lnTo>
                    <a:pt x="197" y="881"/>
                  </a:lnTo>
                  <a:lnTo>
                    <a:pt x="246" y="794"/>
                  </a:lnTo>
                  <a:lnTo>
                    <a:pt x="301" y="712"/>
                  </a:lnTo>
                  <a:lnTo>
                    <a:pt x="360" y="634"/>
                  </a:lnTo>
                  <a:lnTo>
                    <a:pt x="423" y="558"/>
                  </a:lnTo>
                  <a:lnTo>
                    <a:pt x="492" y="487"/>
                  </a:lnTo>
                  <a:lnTo>
                    <a:pt x="563" y="420"/>
                  </a:lnTo>
                  <a:lnTo>
                    <a:pt x="640" y="357"/>
                  </a:lnTo>
                  <a:lnTo>
                    <a:pt x="720" y="298"/>
                  </a:lnTo>
                  <a:lnTo>
                    <a:pt x="803" y="244"/>
                  </a:lnTo>
                  <a:lnTo>
                    <a:pt x="889" y="195"/>
                  </a:lnTo>
                  <a:lnTo>
                    <a:pt x="979" y="151"/>
                  </a:lnTo>
                  <a:lnTo>
                    <a:pt x="1072" y="112"/>
                  </a:lnTo>
                  <a:lnTo>
                    <a:pt x="1167" y="78"/>
                  </a:lnTo>
                  <a:lnTo>
                    <a:pt x="1265" y="51"/>
                  </a:lnTo>
                  <a:lnTo>
                    <a:pt x="1365" y="29"/>
                  </a:lnTo>
                  <a:lnTo>
                    <a:pt x="1467" y="13"/>
                  </a:lnTo>
                  <a:lnTo>
                    <a:pt x="1571" y="4"/>
                  </a:lnTo>
                  <a:lnTo>
                    <a:pt x="16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7" name="Freeform 268"/>
            <p:cNvSpPr>
              <a:spLocks/>
            </p:cNvSpPr>
            <p:nvPr/>
          </p:nvSpPr>
          <p:spPr bwMode="auto">
            <a:xfrm>
              <a:off x="6954838" y="4684713"/>
              <a:ext cx="304800" cy="303212"/>
            </a:xfrm>
            <a:custGeom>
              <a:avLst/>
              <a:gdLst>
                <a:gd name="T0" fmla="*/ 1239 w 2114"/>
                <a:gd name="T1" fmla="*/ 0 h 2100"/>
                <a:gd name="T2" fmla="*/ 1298 w 2114"/>
                <a:gd name="T3" fmla="*/ 11 h 2100"/>
                <a:gd name="T4" fmla="*/ 1347 w 2114"/>
                <a:gd name="T5" fmla="*/ 39 h 2100"/>
                <a:gd name="T6" fmla="*/ 1384 w 2114"/>
                <a:gd name="T7" fmla="*/ 83 h 2100"/>
                <a:gd name="T8" fmla="*/ 1404 w 2114"/>
                <a:gd name="T9" fmla="*/ 137 h 2100"/>
                <a:gd name="T10" fmla="*/ 1407 w 2114"/>
                <a:gd name="T11" fmla="*/ 700 h 2100"/>
                <a:gd name="T12" fmla="*/ 1979 w 2114"/>
                <a:gd name="T13" fmla="*/ 703 h 2100"/>
                <a:gd name="T14" fmla="*/ 2039 w 2114"/>
                <a:gd name="T15" fmla="*/ 728 h 2100"/>
                <a:gd name="T16" fmla="*/ 2084 w 2114"/>
                <a:gd name="T17" fmla="*/ 774 h 2100"/>
                <a:gd name="T18" fmla="*/ 2111 w 2114"/>
                <a:gd name="T19" fmla="*/ 833 h 2100"/>
                <a:gd name="T20" fmla="*/ 2114 w 2114"/>
                <a:gd name="T21" fmla="*/ 1234 h 2100"/>
                <a:gd name="T22" fmla="*/ 2101 w 2114"/>
                <a:gd name="T23" fmla="*/ 1298 h 2100"/>
                <a:gd name="T24" fmla="*/ 2065 w 2114"/>
                <a:gd name="T25" fmla="*/ 1351 h 2100"/>
                <a:gd name="T26" fmla="*/ 2011 w 2114"/>
                <a:gd name="T27" fmla="*/ 1387 h 2100"/>
                <a:gd name="T28" fmla="*/ 1945 w 2114"/>
                <a:gd name="T29" fmla="*/ 1400 h 2100"/>
                <a:gd name="T30" fmla="*/ 1407 w 2114"/>
                <a:gd name="T31" fmla="*/ 1934 h 2100"/>
                <a:gd name="T32" fmla="*/ 1394 w 2114"/>
                <a:gd name="T33" fmla="*/ 1999 h 2100"/>
                <a:gd name="T34" fmla="*/ 1358 w 2114"/>
                <a:gd name="T35" fmla="*/ 2051 h 2100"/>
                <a:gd name="T36" fmla="*/ 1304 w 2114"/>
                <a:gd name="T37" fmla="*/ 2087 h 2100"/>
                <a:gd name="T38" fmla="*/ 1239 w 2114"/>
                <a:gd name="T39" fmla="*/ 2100 h 2100"/>
                <a:gd name="T40" fmla="*/ 841 w 2114"/>
                <a:gd name="T41" fmla="*/ 2097 h 2100"/>
                <a:gd name="T42" fmla="*/ 781 w 2114"/>
                <a:gd name="T43" fmla="*/ 2072 h 2100"/>
                <a:gd name="T44" fmla="*/ 736 w 2114"/>
                <a:gd name="T45" fmla="*/ 2027 h 2100"/>
                <a:gd name="T46" fmla="*/ 710 w 2114"/>
                <a:gd name="T47" fmla="*/ 1968 h 2100"/>
                <a:gd name="T48" fmla="*/ 707 w 2114"/>
                <a:gd name="T49" fmla="*/ 1400 h 2100"/>
                <a:gd name="T50" fmla="*/ 135 w 2114"/>
                <a:gd name="T51" fmla="*/ 1397 h 2100"/>
                <a:gd name="T52" fmla="*/ 74 w 2114"/>
                <a:gd name="T53" fmla="*/ 1372 h 2100"/>
                <a:gd name="T54" fmla="*/ 30 w 2114"/>
                <a:gd name="T55" fmla="*/ 1326 h 2100"/>
                <a:gd name="T56" fmla="*/ 4 w 2114"/>
                <a:gd name="T57" fmla="*/ 1268 h 2100"/>
                <a:gd name="T58" fmla="*/ 0 w 2114"/>
                <a:gd name="T59" fmla="*/ 867 h 2100"/>
                <a:gd name="T60" fmla="*/ 13 w 2114"/>
                <a:gd name="T61" fmla="*/ 802 h 2100"/>
                <a:gd name="T62" fmla="*/ 49 w 2114"/>
                <a:gd name="T63" fmla="*/ 749 h 2100"/>
                <a:gd name="T64" fmla="*/ 103 w 2114"/>
                <a:gd name="T65" fmla="*/ 713 h 2100"/>
                <a:gd name="T66" fmla="*/ 168 w 2114"/>
                <a:gd name="T67" fmla="*/ 700 h 2100"/>
                <a:gd name="T68" fmla="*/ 707 w 2114"/>
                <a:gd name="T69" fmla="*/ 166 h 2100"/>
                <a:gd name="T70" fmla="*/ 720 w 2114"/>
                <a:gd name="T71" fmla="*/ 102 h 2100"/>
                <a:gd name="T72" fmla="*/ 756 w 2114"/>
                <a:gd name="T73" fmla="*/ 49 h 2100"/>
                <a:gd name="T74" fmla="*/ 810 w 2114"/>
                <a:gd name="T75" fmla="*/ 13 h 2100"/>
                <a:gd name="T76" fmla="*/ 875 w 2114"/>
                <a:gd name="T77" fmla="*/ 0 h 2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14" h="2100">
                  <a:moveTo>
                    <a:pt x="875" y="0"/>
                  </a:moveTo>
                  <a:lnTo>
                    <a:pt x="1239" y="0"/>
                  </a:lnTo>
                  <a:lnTo>
                    <a:pt x="1269" y="4"/>
                  </a:lnTo>
                  <a:lnTo>
                    <a:pt x="1298" y="11"/>
                  </a:lnTo>
                  <a:lnTo>
                    <a:pt x="1324" y="23"/>
                  </a:lnTo>
                  <a:lnTo>
                    <a:pt x="1347" y="39"/>
                  </a:lnTo>
                  <a:lnTo>
                    <a:pt x="1368" y="60"/>
                  </a:lnTo>
                  <a:lnTo>
                    <a:pt x="1384" y="83"/>
                  </a:lnTo>
                  <a:lnTo>
                    <a:pt x="1396" y="109"/>
                  </a:lnTo>
                  <a:lnTo>
                    <a:pt x="1404" y="137"/>
                  </a:lnTo>
                  <a:lnTo>
                    <a:pt x="1407" y="166"/>
                  </a:lnTo>
                  <a:lnTo>
                    <a:pt x="1407" y="700"/>
                  </a:lnTo>
                  <a:lnTo>
                    <a:pt x="1945" y="700"/>
                  </a:lnTo>
                  <a:lnTo>
                    <a:pt x="1979" y="703"/>
                  </a:lnTo>
                  <a:lnTo>
                    <a:pt x="2011" y="713"/>
                  </a:lnTo>
                  <a:lnTo>
                    <a:pt x="2039" y="728"/>
                  </a:lnTo>
                  <a:lnTo>
                    <a:pt x="2065" y="749"/>
                  </a:lnTo>
                  <a:lnTo>
                    <a:pt x="2084" y="774"/>
                  </a:lnTo>
                  <a:lnTo>
                    <a:pt x="2101" y="802"/>
                  </a:lnTo>
                  <a:lnTo>
                    <a:pt x="2111" y="833"/>
                  </a:lnTo>
                  <a:lnTo>
                    <a:pt x="2114" y="867"/>
                  </a:lnTo>
                  <a:lnTo>
                    <a:pt x="2114" y="1234"/>
                  </a:lnTo>
                  <a:lnTo>
                    <a:pt x="2111" y="1268"/>
                  </a:lnTo>
                  <a:lnTo>
                    <a:pt x="2101" y="1298"/>
                  </a:lnTo>
                  <a:lnTo>
                    <a:pt x="2084" y="1326"/>
                  </a:lnTo>
                  <a:lnTo>
                    <a:pt x="2065" y="1351"/>
                  </a:lnTo>
                  <a:lnTo>
                    <a:pt x="2039" y="1372"/>
                  </a:lnTo>
                  <a:lnTo>
                    <a:pt x="2011" y="1387"/>
                  </a:lnTo>
                  <a:lnTo>
                    <a:pt x="1979" y="1397"/>
                  </a:lnTo>
                  <a:lnTo>
                    <a:pt x="1945" y="1400"/>
                  </a:lnTo>
                  <a:lnTo>
                    <a:pt x="1407" y="1400"/>
                  </a:lnTo>
                  <a:lnTo>
                    <a:pt x="1407" y="1934"/>
                  </a:lnTo>
                  <a:lnTo>
                    <a:pt x="1404" y="1968"/>
                  </a:lnTo>
                  <a:lnTo>
                    <a:pt x="1394" y="1999"/>
                  </a:lnTo>
                  <a:lnTo>
                    <a:pt x="1377" y="2027"/>
                  </a:lnTo>
                  <a:lnTo>
                    <a:pt x="1358" y="2051"/>
                  </a:lnTo>
                  <a:lnTo>
                    <a:pt x="1333" y="2072"/>
                  </a:lnTo>
                  <a:lnTo>
                    <a:pt x="1304" y="2087"/>
                  </a:lnTo>
                  <a:lnTo>
                    <a:pt x="1272" y="2097"/>
                  </a:lnTo>
                  <a:lnTo>
                    <a:pt x="1239" y="2100"/>
                  </a:lnTo>
                  <a:lnTo>
                    <a:pt x="875" y="2100"/>
                  </a:lnTo>
                  <a:lnTo>
                    <a:pt x="841" y="2097"/>
                  </a:lnTo>
                  <a:lnTo>
                    <a:pt x="810" y="2087"/>
                  </a:lnTo>
                  <a:lnTo>
                    <a:pt x="781" y="2072"/>
                  </a:lnTo>
                  <a:lnTo>
                    <a:pt x="756" y="2051"/>
                  </a:lnTo>
                  <a:lnTo>
                    <a:pt x="736" y="2027"/>
                  </a:lnTo>
                  <a:lnTo>
                    <a:pt x="720" y="1999"/>
                  </a:lnTo>
                  <a:lnTo>
                    <a:pt x="710" y="1968"/>
                  </a:lnTo>
                  <a:lnTo>
                    <a:pt x="707" y="1934"/>
                  </a:lnTo>
                  <a:lnTo>
                    <a:pt x="707" y="1400"/>
                  </a:lnTo>
                  <a:lnTo>
                    <a:pt x="168" y="1400"/>
                  </a:lnTo>
                  <a:lnTo>
                    <a:pt x="135" y="1397"/>
                  </a:lnTo>
                  <a:lnTo>
                    <a:pt x="103" y="1387"/>
                  </a:lnTo>
                  <a:lnTo>
                    <a:pt x="74" y="1372"/>
                  </a:lnTo>
                  <a:lnTo>
                    <a:pt x="49" y="1351"/>
                  </a:lnTo>
                  <a:lnTo>
                    <a:pt x="30" y="1326"/>
                  </a:lnTo>
                  <a:lnTo>
                    <a:pt x="13" y="1298"/>
                  </a:lnTo>
                  <a:lnTo>
                    <a:pt x="4" y="1268"/>
                  </a:lnTo>
                  <a:lnTo>
                    <a:pt x="0" y="1234"/>
                  </a:lnTo>
                  <a:lnTo>
                    <a:pt x="0" y="867"/>
                  </a:lnTo>
                  <a:lnTo>
                    <a:pt x="4" y="833"/>
                  </a:lnTo>
                  <a:lnTo>
                    <a:pt x="13" y="802"/>
                  </a:lnTo>
                  <a:lnTo>
                    <a:pt x="30" y="774"/>
                  </a:lnTo>
                  <a:lnTo>
                    <a:pt x="49" y="749"/>
                  </a:lnTo>
                  <a:lnTo>
                    <a:pt x="74" y="728"/>
                  </a:lnTo>
                  <a:lnTo>
                    <a:pt x="103" y="713"/>
                  </a:lnTo>
                  <a:lnTo>
                    <a:pt x="135" y="703"/>
                  </a:lnTo>
                  <a:lnTo>
                    <a:pt x="168" y="700"/>
                  </a:lnTo>
                  <a:lnTo>
                    <a:pt x="707" y="700"/>
                  </a:lnTo>
                  <a:lnTo>
                    <a:pt x="707" y="166"/>
                  </a:lnTo>
                  <a:lnTo>
                    <a:pt x="711" y="134"/>
                  </a:lnTo>
                  <a:lnTo>
                    <a:pt x="720" y="102"/>
                  </a:lnTo>
                  <a:lnTo>
                    <a:pt x="736" y="74"/>
                  </a:lnTo>
                  <a:lnTo>
                    <a:pt x="756" y="49"/>
                  </a:lnTo>
                  <a:lnTo>
                    <a:pt x="781" y="28"/>
                  </a:lnTo>
                  <a:lnTo>
                    <a:pt x="810" y="13"/>
                  </a:lnTo>
                  <a:lnTo>
                    <a:pt x="841" y="4"/>
                  </a:lnTo>
                  <a:lnTo>
                    <a:pt x="8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48" name="Freeform 284"/>
          <p:cNvSpPr>
            <a:spLocks noEditPoints="1"/>
          </p:cNvSpPr>
          <p:nvPr/>
        </p:nvSpPr>
        <p:spPr bwMode="auto">
          <a:xfrm>
            <a:off x="10737104" y="3125453"/>
            <a:ext cx="437923" cy="348969"/>
          </a:xfrm>
          <a:custGeom>
            <a:avLst/>
            <a:gdLst>
              <a:gd name="T0" fmla="*/ 472 w 3366"/>
              <a:gd name="T1" fmla="*/ 383 h 2641"/>
              <a:gd name="T2" fmla="*/ 428 w 3366"/>
              <a:gd name="T3" fmla="*/ 415 h 2641"/>
              <a:gd name="T4" fmla="*/ 368 w 3366"/>
              <a:gd name="T5" fmla="*/ 482 h 2641"/>
              <a:gd name="T6" fmla="*/ 296 w 3366"/>
              <a:gd name="T7" fmla="*/ 598 h 2641"/>
              <a:gd name="T8" fmla="*/ 242 w 3366"/>
              <a:gd name="T9" fmla="*/ 765 h 2641"/>
              <a:gd name="T10" fmla="*/ 236 w 3366"/>
              <a:gd name="T11" fmla="*/ 975 h 2641"/>
              <a:gd name="T12" fmla="*/ 278 w 3366"/>
              <a:gd name="T13" fmla="*/ 1168 h 2641"/>
              <a:gd name="T14" fmla="*/ 359 w 3366"/>
              <a:gd name="T15" fmla="*/ 1239 h 2641"/>
              <a:gd name="T16" fmla="*/ 454 w 3366"/>
              <a:gd name="T17" fmla="*/ 1244 h 2641"/>
              <a:gd name="T18" fmla="*/ 537 w 3366"/>
              <a:gd name="T19" fmla="*/ 1184 h 2641"/>
              <a:gd name="T20" fmla="*/ 564 w 3366"/>
              <a:gd name="T21" fmla="*/ 1089 h 2641"/>
              <a:gd name="T22" fmla="*/ 535 w 3366"/>
              <a:gd name="T23" fmla="*/ 934 h 2641"/>
              <a:gd name="T24" fmla="*/ 548 w 3366"/>
              <a:gd name="T25" fmla="*/ 780 h 2641"/>
              <a:gd name="T26" fmla="*/ 593 w 3366"/>
              <a:gd name="T27" fmla="*/ 677 h 2641"/>
              <a:gd name="T28" fmla="*/ 632 w 3366"/>
              <a:gd name="T29" fmla="*/ 631 h 2641"/>
              <a:gd name="T30" fmla="*/ 682 w 3366"/>
              <a:gd name="T31" fmla="*/ 567 h 2641"/>
              <a:gd name="T32" fmla="*/ 685 w 3366"/>
              <a:gd name="T33" fmla="*/ 470 h 2641"/>
              <a:gd name="T34" fmla="*/ 620 w 3366"/>
              <a:gd name="T35" fmla="*/ 388 h 2641"/>
              <a:gd name="T36" fmla="*/ 905 w 3366"/>
              <a:gd name="T37" fmla="*/ 189 h 2641"/>
              <a:gd name="T38" fmla="*/ 803 w 3366"/>
              <a:gd name="T39" fmla="*/ 230 h 2641"/>
              <a:gd name="T40" fmla="*/ 761 w 3366"/>
              <a:gd name="T41" fmla="*/ 330 h 2641"/>
              <a:gd name="T42" fmla="*/ 803 w 3366"/>
              <a:gd name="T43" fmla="*/ 430 h 2641"/>
              <a:gd name="T44" fmla="*/ 905 w 3366"/>
              <a:gd name="T45" fmla="*/ 471 h 2641"/>
              <a:gd name="T46" fmla="*/ 1007 w 3366"/>
              <a:gd name="T47" fmla="*/ 430 h 2641"/>
              <a:gd name="T48" fmla="*/ 1049 w 3366"/>
              <a:gd name="T49" fmla="*/ 330 h 2641"/>
              <a:gd name="T50" fmla="*/ 1007 w 3366"/>
              <a:gd name="T51" fmla="*/ 230 h 2641"/>
              <a:gd name="T52" fmla="*/ 905 w 3366"/>
              <a:gd name="T53" fmla="*/ 189 h 2641"/>
              <a:gd name="T54" fmla="*/ 1102 w 3366"/>
              <a:gd name="T55" fmla="*/ 27 h 2641"/>
              <a:gd name="T56" fmla="*/ 1364 w 3366"/>
              <a:gd name="T57" fmla="*/ 142 h 2641"/>
              <a:gd name="T58" fmla="*/ 1573 w 3366"/>
              <a:gd name="T59" fmla="*/ 329 h 2641"/>
              <a:gd name="T60" fmla="*/ 1715 w 3366"/>
              <a:gd name="T61" fmla="*/ 445 h 2641"/>
              <a:gd name="T62" fmla="*/ 1890 w 3366"/>
              <a:gd name="T63" fmla="*/ 227 h 2641"/>
              <a:gd name="T64" fmla="*/ 2128 w 3366"/>
              <a:gd name="T65" fmla="*/ 74 h 2641"/>
              <a:gd name="T66" fmla="*/ 2410 w 3366"/>
              <a:gd name="T67" fmla="*/ 3 h 2641"/>
              <a:gd name="T68" fmla="*/ 2708 w 3366"/>
              <a:gd name="T69" fmla="*/ 27 h 2641"/>
              <a:gd name="T70" fmla="*/ 2971 w 3366"/>
              <a:gd name="T71" fmla="*/ 142 h 2641"/>
              <a:gd name="T72" fmla="*/ 3179 w 3366"/>
              <a:gd name="T73" fmla="*/ 330 h 2641"/>
              <a:gd name="T74" fmla="*/ 3317 w 3366"/>
              <a:gd name="T75" fmla="*/ 574 h 2641"/>
              <a:gd name="T76" fmla="*/ 3366 w 3366"/>
              <a:gd name="T77" fmla="*/ 858 h 2641"/>
              <a:gd name="T78" fmla="*/ 3362 w 3366"/>
              <a:gd name="T79" fmla="*/ 953 h 2641"/>
              <a:gd name="T80" fmla="*/ 3354 w 3366"/>
              <a:gd name="T81" fmla="*/ 1015 h 2641"/>
              <a:gd name="T82" fmla="*/ 3324 w 3366"/>
              <a:gd name="T83" fmla="*/ 1132 h 2641"/>
              <a:gd name="T84" fmla="*/ 3257 w 3366"/>
              <a:gd name="T85" fmla="*/ 1297 h 2641"/>
              <a:gd name="T86" fmla="*/ 3137 w 3366"/>
              <a:gd name="T87" fmla="*/ 1502 h 2641"/>
              <a:gd name="T88" fmla="*/ 2949 w 3366"/>
              <a:gd name="T89" fmla="*/ 1739 h 2641"/>
              <a:gd name="T90" fmla="*/ 2680 w 3366"/>
              <a:gd name="T91" fmla="*/ 2001 h 2641"/>
              <a:gd name="T92" fmla="*/ 2313 w 3366"/>
              <a:gd name="T93" fmla="*/ 2279 h 2641"/>
              <a:gd name="T94" fmla="*/ 1834 w 3366"/>
              <a:gd name="T95" fmla="*/ 2568 h 2641"/>
              <a:gd name="T96" fmla="*/ 1300 w 3366"/>
              <a:gd name="T97" fmla="*/ 2423 h 2641"/>
              <a:gd name="T98" fmla="*/ 876 w 3366"/>
              <a:gd name="T99" fmla="*/ 2139 h 2641"/>
              <a:gd name="T100" fmla="*/ 557 w 3366"/>
              <a:gd name="T101" fmla="*/ 1867 h 2641"/>
              <a:gd name="T102" fmla="*/ 327 w 3366"/>
              <a:gd name="T103" fmla="*/ 1616 h 2641"/>
              <a:gd name="T104" fmla="*/ 172 w 3366"/>
              <a:gd name="T105" fmla="*/ 1395 h 2641"/>
              <a:gd name="T106" fmla="*/ 76 w 3366"/>
              <a:gd name="T107" fmla="*/ 1209 h 2641"/>
              <a:gd name="T108" fmla="*/ 26 w 3366"/>
              <a:gd name="T109" fmla="*/ 1067 h 2641"/>
              <a:gd name="T110" fmla="*/ 7 w 3366"/>
              <a:gd name="T111" fmla="*/ 977 h 2641"/>
              <a:gd name="T112" fmla="*/ 4 w 3366"/>
              <a:gd name="T113" fmla="*/ 945 h 2641"/>
              <a:gd name="T114" fmla="*/ 13 w 3366"/>
              <a:gd name="T115" fmla="*/ 712 h 2641"/>
              <a:gd name="T116" fmla="*/ 108 w 3366"/>
              <a:gd name="T117" fmla="*/ 446 h 2641"/>
              <a:gd name="T118" fmla="*/ 283 w 3366"/>
              <a:gd name="T119" fmla="*/ 227 h 2641"/>
              <a:gd name="T120" fmla="*/ 520 w 3366"/>
              <a:gd name="T121" fmla="*/ 74 h 2641"/>
              <a:gd name="T122" fmla="*/ 804 w 3366"/>
              <a:gd name="T123" fmla="*/ 3 h 2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66" h="2641">
                <a:moveTo>
                  <a:pt x="548" y="367"/>
                </a:moveTo>
                <a:lnTo>
                  <a:pt x="521" y="368"/>
                </a:lnTo>
                <a:lnTo>
                  <a:pt x="496" y="373"/>
                </a:lnTo>
                <a:lnTo>
                  <a:pt x="472" y="383"/>
                </a:lnTo>
                <a:lnTo>
                  <a:pt x="449" y="398"/>
                </a:lnTo>
                <a:lnTo>
                  <a:pt x="445" y="401"/>
                </a:lnTo>
                <a:lnTo>
                  <a:pt x="438" y="406"/>
                </a:lnTo>
                <a:lnTo>
                  <a:pt x="428" y="415"/>
                </a:lnTo>
                <a:lnTo>
                  <a:pt x="415" y="427"/>
                </a:lnTo>
                <a:lnTo>
                  <a:pt x="400" y="442"/>
                </a:lnTo>
                <a:lnTo>
                  <a:pt x="384" y="460"/>
                </a:lnTo>
                <a:lnTo>
                  <a:pt x="368" y="482"/>
                </a:lnTo>
                <a:lnTo>
                  <a:pt x="350" y="507"/>
                </a:lnTo>
                <a:lnTo>
                  <a:pt x="331" y="533"/>
                </a:lnTo>
                <a:lnTo>
                  <a:pt x="313" y="564"/>
                </a:lnTo>
                <a:lnTo>
                  <a:pt x="296" y="598"/>
                </a:lnTo>
                <a:lnTo>
                  <a:pt x="279" y="635"/>
                </a:lnTo>
                <a:lnTo>
                  <a:pt x="265" y="675"/>
                </a:lnTo>
                <a:lnTo>
                  <a:pt x="253" y="718"/>
                </a:lnTo>
                <a:lnTo>
                  <a:pt x="242" y="765"/>
                </a:lnTo>
                <a:lnTo>
                  <a:pt x="235" y="815"/>
                </a:lnTo>
                <a:lnTo>
                  <a:pt x="232" y="868"/>
                </a:lnTo>
                <a:lnTo>
                  <a:pt x="232" y="924"/>
                </a:lnTo>
                <a:lnTo>
                  <a:pt x="236" y="975"/>
                </a:lnTo>
                <a:lnTo>
                  <a:pt x="242" y="1028"/>
                </a:lnTo>
                <a:lnTo>
                  <a:pt x="253" y="1084"/>
                </a:lnTo>
                <a:lnTo>
                  <a:pt x="268" y="1141"/>
                </a:lnTo>
                <a:lnTo>
                  <a:pt x="278" y="1168"/>
                </a:lnTo>
                <a:lnTo>
                  <a:pt x="294" y="1192"/>
                </a:lnTo>
                <a:lnTo>
                  <a:pt x="312" y="1211"/>
                </a:lnTo>
                <a:lnTo>
                  <a:pt x="334" y="1228"/>
                </a:lnTo>
                <a:lnTo>
                  <a:pt x="359" y="1239"/>
                </a:lnTo>
                <a:lnTo>
                  <a:pt x="386" y="1247"/>
                </a:lnTo>
                <a:lnTo>
                  <a:pt x="413" y="1249"/>
                </a:lnTo>
                <a:lnTo>
                  <a:pt x="434" y="1248"/>
                </a:lnTo>
                <a:lnTo>
                  <a:pt x="454" y="1244"/>
                </a:lnTo>
                <a:lnTo>
                  <a:pt x="479" y="1234"/>
                </a:lnTo>
                <a:lnTo>
                  <a:pt x="501" y="1221"/>
                </a:lnTo>
                <a:lnTo>
                  <a:pt x="521" y="1204"/>
                </a:lnTo>
                <a:lnTo>
                  <a:pt x="537" y="1184"/>
                </a:lnTo>
                <a:lnTo>
                  <a:pt x="550" y="1163"/>
                </a:lnTo>
                <a:lnTo>
                  <a:pt x="559" y="1139"/>
                </a:lnTo>
                <a:lnTo>
                  <a:pt x="564" y="1114"/>
                </a:lnTo>
                <a:lnTo>
                  <a:pt x="564" y="1089"/>
                </a:lnTo>
                <a:lnTo>
                  <a:pt x="558" y="1062"/>
                </a:lnTo>
                <a:lnTo>
                  <a:pt x="547" y="1017"/>
                </a:lnTo>
                <a:lnTo>
                  <a:pt x="539" y="975"/>
                </a:lnTo>
                <a:lnTo>
                  <a:pt x="535" y="934"/>
                </a:lnTo>
                <a:lnTo>
                  <a:pt x="533" y="896"/>
                </a:lnTo>
                <a:lnTo>
                  <a:pt x="535" y="854"/>
                </a:lnTo>
                <a:lnTo>
                  <a:pt x="540" y="815"/>
                </a:lnTo>
                <a:lnTo>
                  <a:pt x="548" y="780"/>
                </a:lnTo>
                <a:lnTo>
                  <a:pt x="557" y="749"/>
                </a:lnTo>
                <a:lnTo>
                  <a:pt x="569" y="722"/>
                </a:lnTo>
                <a:lnTo>
                  <a:pt x="581" y="698"/>
                </a:lnTo>
                <a:lnTo>
                  <a:pt x="593" y="677"/>
                </a:lnTo>
                <a:lnTo>
                  <a:pt x="606" y="661"/>
                </a:lnTo>
                <a:lnTo>
                  <a:pt x="616" y="648"/>
                </a:lnTo>
                <a:lnTo>
                  <a:pt x="626" y="638"/>
                </a:lnTo>
                <a:lnTo>
                  <a:pt x="632" y="631"/>
                </a:lnTo>
                <a:lnTo>
                  <a:pt x="635" y="628"/>
                </a:lnTo>
                <a:lnTo>
                  <a:pt x="655" y="611"/>
                </a:lnTo>
                <a:lnTo>
                  <a:pt x="670" y="590"/>
                </a:lnTo>
                <a:lnTo>
                  <a:pt x="682" y="567"/>
                </a:lnTo>
                <a:lnTo>
                  <a:pt x="689" y="544"/>
                </a:lnTo>
                <a:lnTo>
                  <a:pt x="692" y="519"/>
                </a:lnTo>
                <a:lnTo>
                  <a:pt x="690" y="493"/>
                </a:lnTo>
                <a:lnTo>
                  <a:pt x="685" y="470"/>
                </a:lnTo>
                <a:lnTo>
                  <a:pt x="675" y="446"/>
                </a:lnTo>
                <a:lnTo>
                  <a:pt x="660" y="423"/>
                </a:lnTo>
                <a:lnTo>
                  <a:pt x="641" y="405"/>
                </a:lnTo>
                <a:lnTo>
                  <a:pt x="620" y="388"/>
                </a:lnTo>
                <a:lnTo>
                  <a:pt x="597" y="377"/>
                </a:lnTo>
                <a:lnTo>
                  <a:pt x="573" y="370"/>
                </a:lnTo>
                <a:lnTo>
                  <a:pt x="548" y="367"/>
                </a:lnTo>
                <a:close/>
                <a:moveTo>
                  <a:pt x="905" y="189"/>
                </a:moveTo>
                <a:lnTo>
                  <a:pt x="876" y="192"/>
                </a:lnTo>
                <a:lnTo>
                  <a:pt x="849" y="200"/>
                </a:lnTo>
                <a:lnTo>
                  <a:pt x="825" y="213"/>
                </a:lnTo>
                <a:lnTo>
                  <a:pt x="803" y="230"/>
                </a:lnTo>
                <a:lnTo>
                  <a:pt x="786" y="251"/>
                </a:lnTo>
                <a:lnTo>
                  <a:pt x="772" y="275"/>
                </a:lnTo>
                <a:lnTo>
                  <a:pt x="764" y="301"/>
                </a:lnTo>
                <a:lnTo>
                  <a:pt x="761" y="330"/>
                </a:lnTo>
                <a:lnTo>
                  <a:pt x="764" y="359"/>
                </a:lnTo>
                <a:lnTo>
                  <a:pt x="772" y="385"/>
                </a:lnTo>
                <a:lnTo>
                  <a:pt x="786" y="409"/>
                </a:lnTo>
                <a:lnTo>
                  <a:pt x="803" y="430"/>
                </a:lnTo>
                <a:lnTo>
                  <a:pt x="825" y="447"/>
                </a:lnTo>
                <a:lnTo>
                  <a:pt x="849" y="459"/>
                </a:lnTo>
                <a:lnTo>
                  <a:pt x="876" y="468"/>
                </a:lnTo>
                <a:lnTo>
                  <a:pt x="905" y="471"/>
                </a:lnTo>
                <a:lnTo>
                  <a:pt x="934" y="468"/>
                </a:lnTo>
                <a:lnTo>
                  <a:pt x="962" y="459"/>
                </a:lnTo>
                <a:lnTo>
                  <a:pt x="986" y="447"/>
                </a:lnTo>
                <a:lnTo>
                  <a:pt x="1007" y="430"/>
                </a:lnTo>
                <a:lnTo>
                  <a:pt x="1025" y="409"/>
                </a:lnTo>
                <a:lnTo>
                  <a:pt x="1038" y="385"/>
                </a:lnTo>
                <a:lnTo>
                  <a:pt x="1046" y="359"/>
                </a:lnTo>
                <a:lnTo>
                  <a:pt x="1049" y="330"/>
                </a:lnTo>
                <a:lnTo>
                  <a:pt x="1046" y="301"/>
                </a:lnTo>
                <a:lnTo>
                  <a:pt x="1038" y="275"/>
                </a:lnTo>
                <a:lnTo>
                  <a:pt x="1025" y="251"/>
                </a:lnTo>
                <a:lnTo>
                  <a:pt x="1007" y="230"/>
                </a:lnTo>
                <a:lnTo>
                  <a:pt x="986" y="213"/>
                </a:lnTo>
                <a:lnTo>
                  <a:pt x="962" y="200"/>
                </a:lnTo>
                <a:lnTo>
                  <a:pt x="934" y="192"/>
                </a:lnTo>
                <a:lnTo>
                  <a:pt x="905" y="189"/>
                </a:lnTo>
                <a:close/>
                <a:moveTo>
                  <a:pt x="880" y="0"/>
                </a:moveTo>
                <a:lnTo>
                  <a:pt x="955" y="3"/>
                </a:lnTo>
                <a:lnTo>
                  <a:pt x="1030" y="12"/>
                </a:lnTo>
                <a:lnTo>
                  <a:pt x="1102" y="27"/>
                </a:lnTo>
                <a:lnTo>
                  <a:pt x="1171" y="48"/>
                </a:lnTo>
                <a:lnTo>
                  <a:pt x="1239" y="74"/>
                </a:lnTo>
                <a:lnTo>
                  <a:pt x="1303" y="106"/>
                </a:lnTo>
                <a:lnTo>
                  <a:pt x="1364" y="142"/>
                </a:lnTo>
                <a:lnTo>
                  <a:pt x="1422" y="182"/>
                </a:lnTo>
                <a:lnTo>
                  <a:pt x="1476" y="227"/>
                </a:lnTo>
                <a:lnTo>
                  <a:pt x="1526" y="276"/>
                </a:lnTo>
                <a:lnTo>
                  <a:pt x="1573" y="329"/>
                </a:lnTo>
                <a:lnTo>
                  <a:pt x="1614" y="385"/>
                </a:lnTo>
                <a:lnTo>
                  <a:pt x="1652" y="445"/>
                </a:lnTo>
                <a:lnTo>
                  <a:pt x="1683" y="508"/>
                </a:lnTo>
                <a:lnTo>
                  <a:pt x="1715" y="445"/>
                </a:lnTo>
                <a:lnTo>
                  <a:pt x="1752" y="385"/>
                </a:lnTo>
                <a:lnTo>
                  <a:pt x="1794" y="329"/>
                </a:lnTo>
                <a:lnTo>
                  <a:pt x="1840" y="276"/>
                </a:lnTo>
                <a:lnTo>
                  <a:pt x="1890" y="227"/>
                </a:lnTo>
                <a:lnTo>
                  <a:pt x="1944" y="182"/>
                </a:lnTo>
                <a:lnTo>
                  <a:pt x="2002" y="142"/>
                </a:lnTo>
                <a:lnTo>
                  <a:pt x="2063" y="106"/>
                </a:lnTo>
                <a:lnTo>
                  <a:pt x="2128" y="74"/>
                </a:lnTo>
                <a:lnTo>
                  <a:pt x="2195" y="48"/>
                </a:lnTo>
                <a:lnTo>
                  <a:pt x="2265" y="27"/>
                </a:lnTo>
                <a:lnTo>
                  <a:pt x="2336" y="12"/>
                </a:lnTo>
                <a:lnTo>
                  <a:pt x="2410" y="3"/>
                </a:lnTo>
                <a:lnTo>
                  <a:pt x="2487" y="0"/>
                </a:lnTo>
                <a:lnTo>
                  <a:pt x="2563" y="3"/>
                </a:lnTo>
                <a:lnTo>
                  <a:pt x="2636" y="12"/>
                </a:lnTo>
                <a:lnTo>
                  <a:pt x="2708" y="27"/>
                </a:lnTo>
                <a:lnTo>
                  <a:pt x="2779" y="48"/>
                </a:lnTo>
                <a:lnTo>
                  <a:pt x="2845" y="74"/>
                </a:lnTo>
                <a:lnTo>
                  <a:pt x="2910" y="106"/>
                </a:lnTo>
                <a:lnTo>
                  <a:pt x="2971" y="142"/>
                </a:lnTo>
                <a:lnTo>
                  <a:pt x="3029" y="183"/>
                </a:lnTo>
                <a:lnTo>
                  <a:pt x="3083" y="227"/>
                </a:lnTo>
                <a:lnTo>
                  <a:pt x="3134" y="276"/>
                </a:lnTo>
                <a:lnTo>
                  <a:pt x="3179" y="330"/>
                </a:lnTo>
                <a:lnTo>
                  <a:pt x="3221" y="385"/>
                </a:lnTo>
                <a:lnTo>
                  <a:pt x="3258" y="446"/>
                </a:lnTo>
                <a:lnTo>
                  <a:pt x="3290" y="509"/>
                </a:lnTo>
                <a:lnTo>
                  <a:pt x="3317" y="574"/>
                </a:lnTo>
                <a:lnTo>
                  <a:pt x="3338" y="642"/>
                </a:lnTo>
                <a:lnTo>
                  <a:pt x="3354" y="712"/>
                </a:lnTo>
                <a:lnTo>
                  <a:pt x="3363" y="784"/>
                </a:lnTo>
                <a:lnTo>
                  <a:pt x="3366" y="858"/>
                </a:lnTo>
                <a:lnTo>
                  <a:pt x="3365" y="902"/>
                </a:lnTo>
                <a:lnTo>
                  <a:pt x="3362" y="945"/>
                </a:lnTo>
                <a:lnTo>
                  <a:pt x="3362" y="947"/>
                </a:lnTo>
                <a:lnTo>
                  <a:pt x="3362" y="953"/>
                </a:lnTo>
                <a:lnTo>
                  <a:pt x="3361" y="963"/>
                </a:lnTo>
                <a:lnTo>
                  <a:pt x="3360" y="977"/>
                </a:lnTo>
                <a:lnTo>
                  <a:pt x="3357" y="994"/>
                </a:lnTo>
                <a:lnTo>
                  <a:pt x="3354" y="1015"/>
                </a:lnTo>
                <a:lnTo>
                  <a:pt x="3350" y="1039"/>
                </a:lnTo>
                <a:lnTo>
                  <a:pt x="3342" y="1067"/>
                </a:lnTo>
                <a:lnTo>
                  <a:pt x="3335" y="1098"/>
                </a:lnTo>
                <a:lnTo>
                  <a:pt x="3324" y="1132"/>
                </a:lnTo>
                <a:lnTo>
                  <a:pt x="3312" y="1169"/>
                </a:lnTo>
                <a:lnTo>
                  <a:pt x="3296" y="1209"/>
                </a:lnTo>
                <a:lnTo>
                  <a:pt x="3278" y="1252"/>
                </a:lnTo>
                <a:lnTo>
                  <a:pt x="3257" y="1297"/>
                </a:lnTo>
                <a:lnTo>
                  <a:pt x="3232" y="1345"/>
                </a:lnTo>
                <a:lnTo>
                  <a:pt x="3204" y="1395"/>
                </a:lnTo>
                <a:lnTo>
                  <a:pt x="3173" y="1448"/>
                </a:lnTo>
                <a:lnTo>
                  <a:pt x="3137" y="1502"/>
                </a:lnTo>
                <a:lnTo>
                  <a:pt x="3097" y="1558"/>
                </a:lnTo>
                <a:lnTo>
                  <a:pt x="3053" y="1616"/>
                </a:lnTo>
                <a:lnTo>
                  <a:pt x="3004" y="1677"/>
                </a:lnTo>
                <a:lnTo>
                  <a:pt x="2949" y="1739"/>
                </a:lnTo>
                <a:lnTo>
                  <a:pt x="2890" y="1802"/>
                </a:lnTo>
                <a:lnTo>
                  <a:pt x="2826" y="1867"/>
                </a:lnTo>
                <a:lnTo>
                  <a:pt x="2757" y="1933"/>
                </a:lnTo>
                <a:lnTo>
                  <a:pt x="2680" y="2001"/>
                </a:lnTo>
                <a:lnTo>
                  <a:pt x="2599" y="2069"/>
                </a:lnTo>
                <a:lnTo>
                  <a:pt x="2510" y="2139"/>
                </a:lnTo>
                <a:lnTo>
                  <a:pt x="2415" y="2208"/>
                </a:lnTo>
                <a:lnTo>
                  <a:pt x="2313" y="2279"/>
                </a:lnTo>
                <a:lnTo>
                  <a:pt x="2205" y="2351"/>
                </a:lnTo>
                <a:lnTo>
                  <a:pt x="2089" y="2423"/>
                </a:lnTo>
                <a:lnTo>
                  <a:pt x="1964" y="2495"/>
                </a:lnTo>
                <a:lnTo>
                  <a:pt x="1834" y="2568"/>
                </a:lnTo>
                <a:lnTo>
                  <a:pt x="1694" y="2641"/>
                </a:lnTo>
                <a:lnTo>
                  <a:pt x="1555" y="2568"/>
                </a:lnTo>
                <a:lnTo>
                  <a:pt x="1423" y="2495"/>
                </a:lnTo>
                <a:lnTo>
                  <a:pt x="1300" y="2423"/>
                </a:lnTo>
                <a:lnTo>
                  <a:pt x="1183" y="2351"/>
                </a:lnTo>
                <a:lnTo>
                  <a:pt x="1073" y="2279"/>
                </a:lnTo>
                <a:lnTo>
                  <a:pt x="971" y="2208"/>
                </a:lnTo>
                <a:lnTo>
                  <a:pt x="876" y="2139"/>
                </a:lnTo>
                <a:lnTo>
                  <a:pt x="787" y="2069"/>
                </a:lnTo>
                <a:lnTo>
                  <a:pt x="705" y="2001"/>
                </a:lnTo>
                <a:lnTo>
                  <a:pt x="628" y="1933"/>
                </a:lnTo>
                <a:lnTo>
                  <a:pt x="557" y="1867"/>
                </a:lnTo>
                <a:lnTo>
                  <a:pt x="492" y="1802"/>
                </a:lnTo>
                <a:lnTo>
                  <a:pt x="432" y="1739"/>
                </a:lnTo>
                <a:lnTo>
                  <a:pt x="377" y="1677"/>
                </a:lnTo>
                <a:lnTo>
                  <a:pt x="327" y="1616"/>
                </a:lnTo>
                <a:lnTo>
                  <a:pt x="281" y="1558"/>
                </a:lnTo>
                <a:lnTo>
                  <a:pt x="240" y="1502"/>
                </a:lnTo>
                <a:lnTo>
                  <a:pt x="204" y="1448"/>
                </a:lnTo>
                <a:lnTo>
                  <a:pt x="172" y="1395"/>
                </a:lnTo>
                <a:lnTo>
                  <a:pt x="142" y="1345"/>
                </a:lnTo>
                <a:lnTo>
                  <a:pt x="117" y="1297"/>
                </a:lnTo>
                <a:lnTo>
                  <a:pt x="95" y="1252"/>
                </a:lnTo>
                <a:lnTo>
                  <a:pt x="76" y="1209"/>
                </a:lnTo>
                <a:lnTo>
                  <a:pt x="60" y="1169"/>
                </a:lnTo>
                <a:lnTo>
                  <a:pt x="46" y="1132"/>
                </a:lnTo>
                <a:lnTo>
                  <a:pt x="36" y="1098"/>
                </a:lnTo>
                <a:lnTo>
                  <a:pt x="26" y="1067"/>
                </a:lnTo>
                <a:lnTo>
                  <a:pt x="19" y="1039"/>
                </a:lnTo>
                <a:lnTo>
                  <a:pt x="14" y="1015"/>
                </a:lnTo>
                <a:lnTo>
                  <a:pt x="9" y="994"/>
                </a:lnTo>
                <a:lnTo>
                  <a:pt x="7" y="977"/>
                </a:lnTo>
                <a:lnTo>
                  <a:pt x="5" y="963"/>
                </a:lnTo>
                <a:lnTo>
                  <a:pt x="4" y="953"/>
                </a:lnTo>
                <a:lnTo>
                  <a:pt x="4" y="947"/>
                </a:lnTo>
                <a:lnTo>
                  <a:pt x="4" y="945"/>
                </a:lnTo>
                <a:lnTo>
                  <a:pt x="1" y="902"/>
                </a:lnTo>
                <a:lnTo>
                  <a:pt x="0" y="858"/>
                </a:lnTo>
                <a:lnTo>
                  <a:pt x="3" y="784"/>
                </a:lnTo>
                <a:lnTo>
                  <a:pt x="13" y="712"/>
                </a:lnTo>
                <a:lnTo>
                  <a:pt x="28" y="642"/>
                </a:lnTo>
                <a:lnTo>
                  <a:pt x="50" y="574"/>
                </a:lnTo>
                <a:lnTo>
                  <a:pt x="76" y="509"/>
                </a:lnTo>
                <a:lnTo>
                  <a:pt x="108" y="446"/>
                </a:lnTo>
                <a:lnTo>
                  <a:pt x="145" y="385"/>
                </a:lnTo>
                <a:lnTo>
                  <a:pt x="186" y="330"/>
                </a:lnTo>
                <a:lnTo>
                  <a:pt x="233" y="276"/>
                </a:lnTo>
                <a:lnTo>
                  <a:pt x="283" y="227"/>
                </a:lnTo>
                <a:lnTo>
                  <a:pt x="337" y="183"/>
                </a:lnTo>
                <a:lnTo>
                  <a:pt x="395" y="142"/>
                </a:lnTo>
                <a:lnTo>
                  <a:pt x="456" y="106"/>
                </a:lnTo>
                <a:lnTo>
                  <a:pt x="520" y="74"/>
                </a:lnTo>
                <a:lnTo>
                  <a:pt x="588" y="48"/>
                </a:lnTo>
                <a:lnTo>
                  <a:pt x="657" y="27"/>
                </a:lnTo>
                <a:lnTo>
                  <a:pt x="730" y="12"/>
                </a:lnTo>
                <a:lnTo>
                  <a:pt x="804" y="3"/>
                </a:lnTo>
                <a:lnTo>
                  <a:pt x="88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51" name="Freeform 50"/>
          <p:cNvSpPr/>
          <p:nvPr/>
        </p:nvSpPr>
        <p:spPr>
          <a:xfrm>
            <a:off x="8117945" y="0"/>
            <a:ext cx="2838715" cy="2550040"/>
          </a:xfrm>
          <a:custGeom>
            <a:avLst/>
            <a:gdLst>
              <a:gd name="connsiteX0" fmla="*/ 427276 w 2129036"/>
              <a:gd name="connsiteY0" fmla="*/ 0 h 1912530"/>
              <a:gd name="connsiteX1" fmla="*/ 1701761 w 2129036"/>
              <a:gd name="connsiteY1" fmla="*/ 0 h 1912530"/>
              <a:gd name="connsiteX2" fmla="*/ 1817246 w 2129036"/>
              <a:gd name="connsiteY2" fmla="*/ 95284 h 1912530"/>
              <a:gd name="connsiteX3" fmla="*/ 2129036 w 2129036"/>
              <a:gd name="connsiteY3" fmla="*/ 848012 h 1912530"/>
              <a:gd name="connsiteX4" fmla="*/ 1064518 w 2129036"/>
              <a:gd name="connsiteY4" fmla="*/ 1912530 h 1912530"/>
              <a:gd name="connsiteX5" fmla="*/ 0 w 2129036"/>
              <a:gd name="connsiteY5" fmla="*/ 848012 h 1912530"/>
              <a:gd name="connsiteX6" fmla="*/ 311790 w 2129036"/>
              <a:gd name="connsiteY6" fmla="*/ 95284 h 1912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29036" h="1912530">
                <a:moveTo>
                  <a:pt x="427276" y="0"/>
                </a:moveTo>
                <a:lnTo>
                  <a:pt x="1701761" y="0"/>
                </a:lnTo>
                <a:lnTo>
                  <a:pt x="1817246" y="95284"/>
                </a:lnTo>
                <a:cubicBezTo>
                  <a:pt x="2009886" y="287924"/>
                  <a:pt x="2129036" y="554054"/>
                  <a:pt x="2129036" y="848012"/>
                </a:cubicBezTo>
                <a:cubicBezTo>
                  <a:pt x="2129036" y="1435929"/>
                  <a:pt x="1652435" y="1912530"/>
                  <a:pt x="1064518" y="1912530"/>
                </a:cubicBezTo>
                <a:cubicBezTo>
                  <a:pt x="476601" y="1912530"/>
                  <a:pt x="0" y="1435929"/>
                  <a:pt x="0" y="848012"/>
                </a:cubicBezTo>
                <a:cubicBezTo>
                  <a:pt x="0" y="554054"/>
                  <a:pt x="119151" y="287924"/>
                  <a:pt x="311790" y="9528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grpSp>
        <p:nvGrpSpPr>
          <p:cNvPr id="52" name="Group 51"/>
          <p:cNvGrpSpPr/>
          <p:nvPr/>
        </p:nvGrpSpPr>
        <p:grpSpPr>
          <a:xfrm>
            <a:off x="8810704" y="284598"/>
            <a:ext cx="1431685" cy="1570881"/>
            <a:chOff x="3084513" y="6337300"/>
            <a:chExt cx="457199" cy="501650"/>
          </a:xfrm>
          <a:solidFill>
            <a:schemeClr val="bg1"/>
          </a:solidFill>
        </p:grpSpPr>
        <p:sp>
          <p:nvSpPr>
            <p:cNvPr id="53" name="Freeform 689"/>
            <p:cNvSpPr>
              <a:spLocks noEditPoints="1"/>
            </p:cNvSpPr>
            <p:nvPr/>
          </p:nvSpPr>
          <p:spPr bwMode="auto">
            <a:xfrm>
              <a:off x="3084513" y="6337300"/>
              <a:ext cx="377825" cy="501650"/>
            </a:xfrm>
            <a:custGeom>
              <a:avLst/>
              <a:gdLst>
                <a:gd name="T0" fmla="*/ 1359 w 2380"/>
                <a:gd name="T1" fmla="*/ 512 h 3156"/>
                <a:gd name="T2" fmla="*/ 1123 w 2380"/>
                <a:gd name="T3" fmla="*/ 626 h 3156"/>
                <a:gd name="T4" fmla="*/ 1029 w 2380"/>
                <a:gd name="T5" fmla="*/ 809 h 3156"/>
                <a:gd name="T6" fmla="*/ 1051 w 2380"/>
                <a:gd name="T7" fmla="*/ 1025 h 3156"/>
                <a:gd name="T8" fmla="*/ 1163 w 2380"/>
                <a:gd name="T9" fmla="*/ 1245 h 3156"/>
                <a:gd name="T10" fmla="*/ 1318 w 2380"/>
                <a:gd name="T11" fmla="*/ 1443 h 3156"/>
                <a:gd name="T12" fmla="*/ 1442 w 2380"/>
                <a:gd name="T13" fmla="*/ 1573 h 3156"/>
                <a:gd name="T14" fmla="*/ 1573 w 2380"/>
                <a:gd name="T15" fmla="*/ 1488 h 3156"/>
                <a:gd name="T16" fmla="*/ 1767 w 2380"/>
                <a:gd name="T17" fmla="*/ 1212 h 3156"/>
                <a:gd name="T18" fmla="*/ 1842 w 2380"/>
                <a:gd name="T19" fmla="*/ 1047 h 3156"/>
                <a:gd name="T20" fmla="*/ 1859 w 2380"/>
                <a:gd name="T21" fmla="*/ 949 h 3156"/>
                <a:gd name="T22" fmla="*/ 1826 w 2380"/>
                <a:gd name="T23" fmla="*/ 708 h 3156"/>
                <a:gd name="T24" fmla="*/ 1711 w 2380"/>
                <a:gd name="T25" fmla="*/ 574 h 3156"/>
                <a:gd name="T26" fmla="*/ 1569 w 2380"/>
                <a:gd name="T27" fmla="*/ 515 h 3156"/>
                <a:gd name="T28" fmla="*/ 1452 w 2380"/>
                <a:gd name="T29" fmla="*/ 502 h 3156"/>
                <a:gd name="T30" fmla="*/ 1629 w 2380"/>
                <a:gd name="T31" fmla="*/ 12 h 3156"/>
                <a:gd name="T32" fmla="*/ 1893 w 2380"/>
                <a:gd name="T33" fmla="*/ 95 h 3156"/>
                <a:gd name="T34" fmla="*/ 2148 w 2380"/>
                <a:gd name="T35" fmla="*/ 291 h 3156"/>
                <a:gd name="T36" fmla="*/ 2324 w 2380"/>
                <a:gd name="T37" fmla="*/ 574 h 3156"/>
                <a:gd name="T38" fmla="*/ 2354 w 2380"/>
                <a:gd name="T39" fmla="*/ 668 h 3156"/>
                <a:gd name="T40" fmla="*/ 2380 w 2380"/>
                <a:gd name="T41" fmla="*/ 885 h 3156"/>
                <a:gd name="T42" fmla="*/ 2337 w 2380"/>
                <a:gd name="T43" fmla="*/ 1206 h 3156"/>
                <a:gd name="T44" fmla="*/ 2161 w 2380"/>
                <a:gd name="T45" fmla="*/ 1607 h 3156"/>
                <a:gd name="T46" fmla="*/ 1931 w 2380"/>
                <a:gd name="T47" fmla="*/ 1917 h 3156"/>
                <a:gd name="T48" fmla="*/ 1828 w 2380"/>
                <a:gd name="T49" fmla="*/ 2032 h 3156"/>
                <a:gd name="T50" fmla="*/ 1600 w 2380"/>
                <a:gd name="T51" fmla="*/ 2259 h 3156"/>
                <a:gd name="T52" fmla="*/ 1253 w 2380"/>
                <a:gd name="T53" fmla="*/ 2567 h 3156"/>
                <a:gd name="T54" fmla="*/ 1077 w 2380"/>
                <a:gd name="T55" fmla="*/ 2707 h 3156"/>
                <a:gd name="T56" fmla="*/ 939 w 2380"/>
                <a:gd name="T57" fmla="*/ 2810 h 3156"/>
                <a:gd name="T58" fmla="*/ 759 w 2380"/>
                <a:gd name="T59" fmla="*/ 2944 h 3156"/>
                <a:gd name="T60" fmla="*/ 613 w 2380"/>
                <a:gd name="T61" fmla="*/ 3049 h 3156"/>
                <a:gd name="T62" fmla="*/ 557 w 2380"/>
                <a:gd name="T63" fmla="*/ 3090 h 3156"/>
                <a:gd name="T64" fmla="*/ 432 w 2380"/>
                <a:gd name="T65" fmla="*/ 3146 h 3156"/>
                <a:gd name="T66" fmla="*/ 229 w 2380"/>
                <a:gd name="T67" fmla="*/ 3132 h 3156"/>
                <a:gd name="T68" fmla="*/ 118 w 2380"/>
                <a:gd name="T69" fmla="*/ 3067 h 3156"/>
                <a:gd name="T70" fmla="*/ 29 w 2380"/>
                <a:gd name="T71" fmla="*/ 2944 h 3156"/>
                <a:gd name="T72" fmla="*/ 0 w 2380"/>
                <a:gd name="T73" fmla="*/ 2797 h 3156"/>
                <a:gd name="T74" fmla="*/ 21 w 2380"/>
                <a:gd name="T75" fmla="*/ 2683 h 3156"/>
                <a:gd name="T76" fmla="*/ 124 w 2380"/>
                <a:gd name="T77" fmla="*/ 2538 h 3156"/>
                <a:gd name="T78" fmla="*/ 287 w 2380"/>
                <a:gd name="T79" fmla="*/ 2443 h 3156"/>
                <a:gd name="T80" fmla="*/ 525 w 2380"/>
                <a:gd name="T81" fmla="*/ 2300 h 3156"/>
                <a:gd name="T82" fmla="*/ 779 w 2380"/>
                <a:gd name="T83" fmla="*/ 2142 h 3156"/>
                <a:gd name="T84" fmla="*/ 980 w 2380"/>
                <a:gd name="T85" fmla="*/ 2014 h 3156"/>
                <a:gd name="T86" fmla="*/ 1042 w 2380"/>
                <a:gd name="T87" fmla="*/ 1958 h 3156"/>
                <a:gd name="T88" fmla="*/ 951 w 2380"/>
                <a:gd name="T89" fmla="*/ 1852 h 3156"/>
                <a:gd name="T90" fmla="*/ 800 w 2380"/>
                <a:gd name="T91" fmla="*/ 1657 h 3156"/>
                <a:gd name="T92" fmla="*/ 646 w 2380"/>
                <a:gd name="T93" fmla="*/ 1415 h 3156"/>
                <a:gd name="T94" fmla="*/ 546 w 2380"/>
                <a:gd name="T95" fmla="*/ 1173 h 3156"/>
                <a:gd name="T96" fmla="*/ 513 w 2380"/>
                <a:gd name="T97" fmla="*/ 948 h 3156"/>
                <a:gd name="T98" fmla="*/ 530 w 2380"/>
                <a:gd name="T99" fmla="*/ 691 h 3156"/>
                <a:gd name="T100" fmla="*/ 630 w 2380"/>
                <a:gd name="T101" fmla="*/ 431 h 3156"/>
                <a:gd name="T102" fmla="*/ 851 w 2380"/>
                <a:gd name="T103" fmla="*/ 199 h 3156"/>
                <a:gd name="T104" fmla="*/ 1225 w 2380"/>
                <a:gd name="T105" fmla="*/ 26 h 3156"/>
                <a:gd name="T106" fmla="*/ 1294 w 2380"/>
                <a:gd name="T107" fmla="*/ 12 h 3156"/>
                <a:gd name="T108" fmla="*/ 1472 w 2380"/>
                <a:gd name="T109" fmla="*/ 0 h 3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80" h="3156">
                  <a:moveTo>
                    <a:pt x="1440" y="502"/>
                  </a:moveTo>
                  <a:lnTo>
                    <a:pt x="1429" y="502"/>
                  </a:lnTo>
                  <a:lnTo>
                    <a:pt x="1421" y="503"/>
                  </a:lnTo>
                  <a:lnTo>
                    <a:pt x="1417" y="503"/>
                  </a:lnTo>
                  <a:lnTo>
                    <a:pt x="1415" y="503"/>
                  </a:lnTo>
                  <a:lnTo>
                    <a:pt x="1359" y="512"/>
                  </a:lnTo>
                  <a:lnTo>
                    <a:pt x="1309" y="525"/>
                  </a:lnTo>
                  <a:lnTo>
                    <a:pt x="1263" y="540"/>
                  </a:lnTo>
                  <a:lnTo>
                    <a:pt x="1222" y="557"/>
                  </a:lnTo>
                  <a:lnTo>
                    <a:pt x="1185" y="579"/>
                  </a:lnTo>
                  <a:lnTo>
                    <a:pt x="1152" y="601"/>
                  </a:lnTo>
                  <a:lnTo>
                    <a:pt x="1123" y="626"/>
                  </a:lnTo>
                  <a:lnTo>
                    <a:pt x="1099" y="653"/>
                  </a:lnTo>
                  <a:lnTo>
                    <a:pt x="1077" y="681"/>
                  </a:lnTo>
                  <a:lnTo>
                    <a:pt x="1060" y="711"/>
                  </a:lnTo>
                  <a:lnTo>
                    <a:pt x="1046" y="743"/>
                  </a:lnTo>
                  <a:lnTo>
                    <a:pt x="1036" y="776"/>
                  </a:lnTo>
                  <a:lnTo>
                    <a:pt x="1029" y="809"/>
                  </a:lnTo>
                  <a:lnTo>
                    <a:pt x="1026" y="844"/>
                  </a:lnTo>
                  <a:lnTo>
                    <a:pt x="1025" y="879"/>
                  </a:lnTo>
                  <a:lnTo>
                    <a:pt x="1028" y="916"/>
                  </a:lnTo>
                  <a:lnTo>
                    <a:pt x="1033" y="952"/>
                  </a:lnTo>
                  <a:lnTo>
                    <a:pt x="1040" y="989"/>
                  </a:lnTo>
                  <a:lnTo>
                    <a:pt x="1051" y="1025"/>
                  </a:lnTo>
                  <a:lnTo>
                    <a:pt x="1063" y="1060"/>
                  </a:lnTo>
                  <a:lnTo>
                    <a:pt x="1079" y="1097"/>
                  </a:lnTo>
                  <a:lnTo>
                    <a:pt x="1098" y="1134"/>
                  </a:lnTo>
                  <a:lnTo>
                    <a:pt x="1118" y="1172"/>
                  </a:lnTo>
                  <a:lnTo>
                    <a:pt x="1140" y="1208"/>
                  </a:lnTo>
                  <a:lnTo>
                    <a:pt x="1163" y="1245"/>
                  </a:lnTo>
                  <a:lnTo>
                    <a:pt x="1189" y="1281"/>
                  </a:lnTo>
                  <a:lnTo>
                    <a:pt x="1214" y="1315"/>
                  </a:lnTo>
                  <a:lnTo>
                    <a:pt x="1240" y="1350"/>
                  </a:lnTo>
                  <a:lnTo>
                    <a:pt x="1267" y="1382"/>
                  </a:lnTo>
                  <a:lnTo>
                    <a:pt x="1293" y="1414"/>
                  </a:lnTo>
                  <a:lnTo>
                    <a:pt x="1318" y="1443"/>
                  </a:lnTo>
                  <a:lnTo>
                    <a:pt x="1343" y="1470"/>
                  </a:lnTo>
                  <a:lnTo>
                    <a:pt x="1366" y="1496"/>
                  </a:lnTo>
                  <a:lnTo>
                    <a:pt x="1388" y="1519"/>
                  </a:lnTo>
                  <a:lnTo>
                    <a:pt x="1409" y="1539"/>
                  </a:lnTo>
                  <a:lnTo>
                    <a:pt x="1427" y="1557"/>
                  </a:lnTo>
                  <a:lnTo>
                    <a:pt x="1442" y="1573"/>
                  </a:lnTo>
                  <a:lnTo>
                    <a:pt x="1454" y="1586"/>
                  </a:lnTo>
                  <a:lnTo>
                    <a:pt x="1463" y="1594"/>
                  </a:lnTo>
                  <a:lnTo>
                    <a:pt x="1469" y="1600"/>
                  </a:lnTo>
                  <a:lnTo>
                    <a:pt x="1471" y="1602"/>
                  </a:lnTo>
                  <a:lnTo>
                    <a:pt x="1524" y="1543"/>
                  </a:lnTo>
                  <a:lnTo>
                    <a:pt x="1573" y="1488"/>
                  </a:lnTo>
                  <a:lnTo>
                    <a:pt x="1615" y="1435"/>
                  </a:lnTo>
                  <a:lnTo>
                    <a:pt x="1654" y="1384"/>
                  </a:lnTo>
                  <a:lnTo>
                    <a:pt x="1688" y="1337"/>
                  </a:lnTo>
                  <a:lnTo>
                    <a:pt x="1717" y="1292"/>
                  </a:lnTo>
                  <a:lnTo>
                    <a:pt x="1744" y="1251"/>
                  </a:lnTo>
                  <a:lnTo>
                    <a:pt x="1767" y="1212"/>
                  </a:lnTo>
                  <a:lnTo>
                    <a:pt x="1786" y="1177"/>
                  </a:lnTo>
                  <a:lnTo>
                    <a:pt x="1802" y="1144"/>
                  </a:lnTo>
                  <a:lnTo>
                    <a:pt x="1816" y="1115"/>
                  </a:lnTo>
                  <a:lnTo>
                    <a:pt x="1827" y="1089"/>
                  </a:lnTo>
                  <a:lnTo>
                    <a:pt x="1835" y="1066"/>
                  </a:lnTo>
                  <a:lnTo>
                    <a:pt x="1842" y="1047"/>
                  </a:lnTo>
                  <a:lnTo>
                    <a:pt x="1847" y="1031"/>
                  </a:lnTo>
                  <a:lnTo>
                    <a:pt x="1850" y="1018"/>
                  </a:lnTo>
                  <a:lnTo>
                    <a:pt x="1852" y="1009"/>
                  </a:lnTo>
                  <a:lnTo>
                    <a:pt x="1853" y="1004"/>
                  </a:lnTo>
                  <a:lnTo>
                    <a:pt x="1853" y="1002"/>
                  </a:lnTo>
                  <a:lnTo>
                    <a:pt x="1859" y="949"/>
                  </a:lnTo>
                  <a:lnTo>
                    <a:pt x="1862" y="901"/>
                  </a:lnTo>
                  <a:lnTo>
                    <a:pt x="1860" y="855"/>
                  </a:lnTo>
                  <a:lnTo>
                    <a:pt x="1856" y="813"/>
                  </a:lnTo>
                  <a:lnTo>
                    <a:pt x="1849" y="775"/>
                  </a:lnTo>
                  <a:lnTo>
                    <a:pt x="1839" y="740"/>
                  </a:lnTo>
                  <a:lnTo>
                    <a:pt x="1826" y="708"/>
                  </a:lnTo>
                  <a:lnTo>
                    <a:pt x="1811" y="679"/>
                  </a:lnTo>
                  <a:lnTo>
                    <a:pt x="1793" y="653"/>
                  </a:lnTo>
                  <a:lnTo>
                    <a:pt x="1775" y="629"/>
                  </a:lnTo>
                  <a:lnTo>
                    <a:pt x="1755" y="608"/>
                  </a:lnTo>
                  <a:lnTo>
                    <a:pt x="1734" y="590"/>
                  </a:lnTo>
                  <a:lnTo>
                    <a:pt x="1711" y="574"/>
                  </a:lnTo>
                  <a:lnTo>
                    <a:pt x="1688" y="559"/>
                  </a:lnTo>
                  <a:lnTo>
                    <a:pt x="1664" y="547"/>
                  </a:lnTo>
                  <a:lnTo>
                    <a:pt x="1639" y="537"/>
                  </a:lnTo>
                  <a:lnTo>
                    <a:pt x="1616" y="528"/>
                  </a:lnTo>
                  <a:lnTo>
                    <a:pt x="1592" y="521"/>
                  </a:lnTo>
                  <a:lnTo>
                    <a:pt x="1569" y="515"/>
                  </a:lnTo>
                  <a:lnTo>
                    <a:pt x="1546" y="511"/>
                  </a:lnTo>
                  <a:lnTo>
                    <a:pt x="1524" y="507"/>
                  </a:lnTo>
                  <a:lnTo>
                    <a:pt x="1504" y="505"/>
                  </a:lnTo>
                  <a:lnTo>
                    <a:pt x="1484" y="503"/>
                  </a:lnTo>
                  <a:lnTo>
                    <a:pt x="1467" y="502"/>
                  </a:lnTo>
                  <a:lnTo>
                    <a:pt x="1452" y="502"/>
                  </a:lnTo>
                  <a:lnTo>
                    <a:pt x="1440" y="502"/>
                  </a:lnTo>
                  <a:close/>
                  <a:moveTo>
                    <a:pt x="1472" y="0"/>
                  </a:moveTo>
                  <a:lnTo>
                    <a:pt x="1509" y="1"/>
                  </a:lnTo>
                  <a:lnTo>
                    <a:pt x="1548" y="3"/>
                  </a:lnTo>
                  <a:lnTo>
                    <a:pt x="1588" y="7"/>
                  </a:lnTo>
                  <a:lnTo>
                    <a:pt x="1629" y="12"/>
                  </a:lnTo>
                  <a:lnTo>
                    <a:pt x="1672" y="20"/>
                  </a:lnTo>
                  <a:lnTo>
                    <a:pt x="1715" y="30"/>
                  </a:lnTo>
                  <a:lnTo>
                    <a:pt x="1759" y="42"/>
                  </a:lnTo>
                  <a:lnTo>
                    <a:pt x="1803" y="56"/>
                  </a:lnTo>
                  <a:lnTo>
                    <a:pt x="1848" y="75"/>
                  </a:lnTo>
                  <a:lnTo>
                    <a:pt x="1893" y="95"/>
                  </a:lnTo>
                  <a:lnTo>
                    <a:pt x="1936" y="118"/>
                  </a:lnTo>
                  <a:lnTo>
                    <a:pt x="1980" y="145"/>
                  </a:lnTo>
                  <a:lnTo>
                    <a:pt x="2023" y="176"/>
                  </a:lnTo>
                  <a:lnTo>
                    <a:pt x="2066" y="210"/>
                  </a:lnTo>
                  <a:lnTo>
                    <a:pt x="2107" y="249"/>
                  </a:lnTo>
                  <a:lnTo>
                    <a:pt x="2148" y="291"/>
                  </a:lnTo>
                  <a:lnTo>
                    <a:pt x="2186" y="338"/>
                  </a:lnTo>
                  <a:lnTo>
                    <a:pt x="2224" y="388"/>
                  </a:lnTo>
                  <a:lnTo>
                    <a:pt x="2258" y="445"/>
                  </a:lnTo>
                  <a:lnTo>
                    <a:pt x="2292" y="506"/>
                  </a:lnTo>
                  <a:lnTo>
                    <a:pt x="2323" y="572"/>
                  </a:lnTo>
                  <a:lnTo>
                    <a:pt x="2324" y="574"/>
                  </a:lnTo>
                  <a:lnTo>
                    <a:pt x="2326" y="580"/>
                  </a:lnTo>
                  <a:lnTo>
                    <a:pt x="2330" y="590"/>
                  </a:lnTo>
                  <a:lnTo>
                    <a:pt x="2335" y="604"/>
                  </a:lnTo>
                  <a:lnTo>
                    <a:pt x="2341" y="621"/>
                  </a:lnTo>
                  <a:lnTo>
                    <a:pt x="2347" y="642"/>
                  </a:lnTo>
                  <a:lnTo>
                    <a:pt x="2354" y="668"/>
                  </a:lnTo>
                  <a:lnTo>
                    <a:pt x="2360" y="696"/>
                  </a:lnTo>
                  <a:lnTo>
                    <a:pt x="2366" y="727"/>
                  </a:lnTo>
                  <a:lnTo>
                    <a:pt x="2372" y="762"/>
                  </a:lnTo>
                  <a:lnTo>
                    <a:pt x="2376" y="800"/>
                  </a:lnTo>
                  <a:lnTo>
                    <a:pt x="2379" y="842"/>
                  </a:lnTo>
                  <a:lnTo>
                    <a:pt x="2380" y="885"/>
                  </a:lnTo>
                  <a:lnTo>
                    <a:pt x="2380" y="933"/>
                  </a:lnTo>
                  <a:lnTo>
                    <a:pt x="2377" y="982"/>
                  </a:lnTo>
                  <a:lnTo>
                    <a:pt x="2372" y="1034"/>
                  </a:lnTo>
                  <a:lnTo>
                    <a:pt x="2363" y="1089"/>
                  </a:lnTo>
                  <a:lnTo>
                    <a:pt x="2351" y="1146"/>
                  </a:lnTo>
                  <a:lnTo>
                    <a:pt x="2337" y="1206"/>
                  </a:lnTo>
                  <a:lnTo>
                    <a:pt x="2319" y="1268"/>
                  </a:lnTo>
                  <a:lnTo>
                    <a:pt x="2297" y="1332"/>
                  </a:lnTo>
                  <a:lnTo>
                    <a:pt x="2270" y="1397"/>
                  </a:lnTo>
                  <a:lnTo>
                    <a:pt x="2239" y="1465"/>
                  </a:lnTo>
                  <a:lnTo>
                    <a:pt x="2202" y="1535"/>
                  </a:lnTo>
                  <a:lnTo>
                    <a:pt x="2161" y="1607"/>
                  </a:lnTo>
                  <a:lnTo>
                    <a:pt x="2114" y="1680"/>
                  </a:lnTo>
                  <a:lnTo>
                    <a:pt x="2062" y="1755"/>
                  </a:lnTo>
                  <a:lnTo>
                    <a:pt x="2004" y="1831"/>
                  </a:lnTo>
                  <a:lnTo>
                    <a:pt x="1938" y="1909"/>
                  </a:lnTo>
                  <a:lnTo>
                    <a:pt x="1937" y="1911"/>
                  </a:lnTo>
                  <a:lnTo>
                    <a:pt x="1931" y="1917"/>
                  </a:lnTo>
                  <a:lnTo>
                    <a:pt x="1923" y="1927"/>
                  </a:lnTo>
                  <a:lnTo>
                    <a:pt x="1911" y="1941"/>
                  </a:lnTo>
                  <a:lnTo>
                    <a:pt x="1895" y="1958"/>
                  </a:lnTo>
                  <a:lnTo>
                    <a:pt x="1875" y="1979"/>
                  </a:lnTo>
                  <a:lnTo>
                    <a:pt x="1853" y="2005"/>
                  </a:lnTo>
                  <a:lnTo>
                    <a:pt x="1828" y="2032"/>
                  </a:lnTo>
                  <a:lnTo>
                    <a:pt x="1798" y="2063"/>
                  </a:lnTo>
                  <a:lnTo>
                    <a:pt x="1765" y="2097"/>
                  </a:lnTo>
                  <a:lnTo>
                    <a:pt x="1730" y="2133"/>
                  </a:lnTo>
                  <a:lnTo>
                    <a:pt x="1689" y="2173"/>
                  </a:lnTo>
                  <a:lnTo>
                    <a:pt x="1646" y="2215"/>
                  </a:lnTo>
                  <a:lnTo>
                    <a:pt x="1600" y="2259"/>
                  </a:lnTo>
                  <a:lnTo>
                    <a:pt x="1550" y="2305"/>
                  </a:lnTo>
                  <a:lnTo>
                    <a:pt x="1498" y="2354"/>
                  </a:lnTo>
                  <a:lnTo>
                    <a:pt x="1441" y="2405"/>
                  </a:lnTo>
                  <a:lnTo>
                    <a:pt x="1381" y="2457"/>
                  </a:lnTo>
                  <a:lnTo>
                    <a:pt x="1318" y="2512"/>
                  </a:lnTo>
                  <a:lnTo>
                    <a:pt x="1253" y="2567"/>
                  </a:lnTo>
                  <a:lnTo>
                    <a:pt x="1183" y="2624"/>
                  </a:lnTo>
                  <a:lnTo>
                    <a:pt x="1110" y="2683"/>
                  </a:lnTo>
                  <a:lnTo>
                    <a:pt x="1108" y="2684"/>
                  </a:lnTo>
                  <a:lnTo>
                    <a:pt x="1102" y="2689"/>
                  </a:lnTo>
                  <a:lnTo>
                    <a:pt x="1091" y="2697"/>
                  </a:lnTo>
                  <a:lnTo>
                    <a:pt x="1077" y="2707"/>
                  </a:lnTo>
                  <a:lnTo>
                    <a:pt x="1060" y="2720"/>
                  </a:lnTo>
                  <a:lnTo>
                    <a:pt x="1040" y="2735"/>
                  </a:lnTo>
                  <a:lnTo>
                    <a:pt x="1018" y="2752"/>
                  </a:lnTo>
                  <a:lnTo>
                    <a:pt x="993" y="2770"/>
                  </a:lnTo>
                  <a:lnTo>
                    <a:pt x="967" y="2790"/>
                  </a:lnTo>
                  <a:lnTo>
                    <a:pt x="939" y="2810"/>
                  </a:lnTo>
                  <a:lnTo>
                    <a:pt x="910" y="2833"/>
                  </a:lnTo>
                  <a:lnTo>
                    <a:pt x="880" y="2855"/>
                  </a:lnTo>
                  <a:lnTo>
                    <a:pt x="850" y="2877"/>
                  </a:lnTo>
                  <a:lnTo>
                    <a:pt x="819" y="2899"/>
                  </a:lnTo>
                  <a:lnTo>
                    <a:pt x="789" y="2922"/>
                  </a:lnTo>
                  <a:lnTo>
                    <a:pt x="759" y="2944"/>
                  </a:lnTo>
                  <a:lnTo>
                    <a:pt x="731" y="2964"/>
                  </a:lnTo>
                  <a:lnTo>
                    <a:pt x="704" y="2984"/>
                  </a:lnTo>
                  <a:lnTo>
                    <a:pt x="677" y="3004"/>
                  </a:lnTo>
                  <a:lnTo>
                    <a:pt x="653" y="3021"/>
                  </a:lnTo>
                  <a:lnTo>
                    <a:pt x="632" y="3036"/>
                  </a:lnTo>
                  <a:lnTo>
                    <a:pt x="613" y="3049"/>
                  </a:lnTo>
                  <a:lnTo>
                    <a:pt x="596" y="3060"/>
                  </a:lnTo>
                  <a:lnTo>
                    <a:pt x="583" y="3068"/>
                  </a:lnTo>
                  <a:lnTo>
                    <a:pt x="581" y="3069"/>
                  </a:lnTo>
                  <a:lnTo>
                    <a:pt x="577" y="3075"/>
                  </a:lnTo>
                  <a:lnTo>
                    <a:pt x="568" y="3081"/>
                  </a:lnTo>
                  <a:lnTo>
                    <a:pt x="557" y="3090"/>
                  </a:lnTo>
                  <a:lnTo>
                    <a:pt x="543" y="3099"/>
                  </a:lnTo>
                  <a:lnTo>
                    <a:pt x="527" y="3109"/>
                  </a:lnTo>
                  <a:lnTo>
                    <a:pt x="506" y="3120"/>
                  </a:lnTo>
                  <a:lnTo>
                    <a:pt x="484" y="3130"/>
                  </a:lnTo>
                  <a:lnTo>
                    <a:pt x="460" y="3139"/>
                  </a:lnTo>
                  <a:lnTo>
                    <a:pt x="432" y="3146"/>
                  </a:lnTo>
                  <a:lnTo>
                    <a:pt x="403" y="3152"/>
                  </a:lnTo>
                  <a:lnTo>
                    <a:pt x="373" y="3156"/>
                  </a:lnTo>
                  <a:lnTo>
                    <a:pt x="339" y="3156"/>
                  </a:lnTo>
                  <a:lnTo>
                    <a:pt x="304" y="3152"/>
                  </a:lnTo>
                  <a:lnTo>
                    <a:pt x="267" y="3144"/>
                  </a:lnTo>
                  <a:lnTo>
                    <a:pt x="229" y="3132"/>
                  </a:lnTo>
                  <a:lnTo>
                    <a:pt x="189" y="3115"/>
                  </a:lnTo>
                  <a:lnTo>
                    <a:pt x="148" y="3092"/>
                  </a:lnTo>
                  <a:lnTo>
                    <a:pt x="146" y="3091"/>
                  </a:lnTo>
                  <a:lnTo>
                    <a:pt x="140" y="3086"/>
                  </a:lnTo>
                  <a:lnTo>
                    <a:pt x="131" y="3079"/>
                  </a:lnTo>
                  <a:lnTo>
                    <a:pt x="118" y="3067"/>
                  </a:lnTo>
                  <a:lnTo>
                    <a:pt x="105" y="3054"/>
                  </a:lnTo>
                  <a:lnTo>
                    <a:pt x="90" y="3038"/>
                  </a:lnTo>
                  <a:lnTo>
                    <a:pt x="74" y="3019"/>
                  </a:lnTo>
                  <a:lnTo>
                    <a:pt x="59" y="2997"/>
                  </a:lnTo>
                  <a:lnTo>
                    <a:pt x="44" y="2972"/>
                  </a:lnTo>
                  <a:lnTo>
                    <a:pt x="29" y="2944"/>
                  </a:lnTo>
                  <a:lnTo>
                    <a:pt x="18" y="2914"/>
                  </a:lnTo>
                  <a:lnTo>
                    <a:pt x="9" y="2881"/>
                  </a:lnTo>
                  <a:lnTo>
                    <a:pt x="3" y="2846"/>
                  </a:lnTo>
                  <a:lnTo>
                    <a:pt x="0" y="2807"/>
                  </a:lnTo>
                  <a:lnTo>
                    <a:pt x="0" y="2801"/>
                  </a:lnTo>
                  <a:lnTo>
                    <a:pt x="0" y="2797"/>
                  </a:lnTo>
                  <a:lnTo>
                    <a:pt x="1" y="2786"/>
                  </a:lnTo>
                  <a:lnTo>
                    <a:pt x="2" y="2771"/>
                  </a:lnTo>
                  <a:lnTo>
                    <a:pt x="4" y="2752"/>
                  </a:lnTo>
                  <a:lnTo>
                    <a:pt x="8" y="2730"/>
                  </a:lnTo>
                  <a:lnTo>
                    <a:pt x="13" y="2708"/>
                  </a:lnTo>
                  <a:lnTo>
                    <a:pt x="21" y="2683"/>
                  </a:lnTo>
                  <a:lnTo>
                    <a:pt x="30" y="2658"/>
                  </a:lnTo>
                  <a:lnTo>
                    <a:pt x="43" y="2632"/>
                  </a:lnTo>
                  <a:lnTo>
                    <a:pt x="58" y="2607"/>
                  </a:lnTo>
                  <a:lnTo>
                    <a:pt x="76" y="2583"/>
                  </a:lnTo>
                  <a:lnTo>
                    <a:pt x="98" y="2559"/>
                  </a:lnTo>
                  <a:lnTo>
                    <a:pt x="124" y="2538"/>
                  </a:lnTo>
                  <a:lnTo>
                    <a:pt x="154" y="2520"/>
                  </a:lnTo>
                  <a:lnTo>
                    <a:pt x="173" y="2509"/>
                  </a:lnTo>
                  <a:lnTo>
                    <a:pt x="197" y="2496"/>
                  </a:lnTo>
                  <a:lnTo>
                    <a:pt x="224" y="2480"/>
                  </a:lnTo>
                  <a:lnTo>
                    <a:pt x="254" y="2463"/>
                  </a:lnTo>
                  <a:lnTo>
                    <a:pt x="287" y="2443"/>
                  </a:lnTo>
                  <a:lnTo>
                    <a:pt x="322" y="2423"/>
                  </a:lnTo>
                  <a:lnTo>
                    <a:pt x="359" y="2400"/>
                  </a:lnTo>
                  <a:lnTo>
                    <a:pt x="399" y="2376"/>
                  </a:lnTo>
                  <a:lnTo>
                    <a:pt x="439" y="2352"/>
                  </a:lnTo>
                  <a:lnTo>
                    <a:pt x="481" y="2327"/>
                  </a:lnTo>
                  <a:lnTo>
                    <a:pt x="525" y="2300"/>
                  </a:lnTo>
                  <a:lnTo>
                    <a:pt x="567" y="2274"/>
                  </a:lnTo>
                  <a:lnTo>
                    <a:pt x="611" y="2247"/>
                  </a:lnTo>
                  <a:lnTo>
                    <a:pt x="654" y="2220"/>
                  </a:lnTo>
                  <a:lnTo>
                    <a:pt x="697" y="2194"/>
                  </a:lnTo>
                  <a:lnTo>
                    <a:pt x="738" y="2168"/>
                  </a:lnTo>
                  <a:lnTo>
                    <a:pt x="779" y="2142"/>
                  </a:lnTo>
                  <a:lnTo>
                    <a:pt x="818" y="2117"/>
                  </a:lnTo>
                  <a:lnTo>
                    <a:pt x="856" y="2094"/>
                  </a:lnTo>
                  <a:lnTo>
                    <a:pt x="890" y="2072"/>
                  </a:lnTo>
                  <a:lnTo>
                    <a:pt x="923" y="2050"/>
                  </a:lnTo>
                  <a:lnTo>
                    <a:pt x="953" y="2031"/>
                  </a:lnTo>
                  <a:lnTo>
                    <a:pt x="980" y="2014"/>
                  </a:lnTo>
                  <a:lnTo>
                    <a:pt x="1003" y="1998"/>
                  </a:lnTo>
                  <a:lnTo>
                    <a:pt x="1023" y="1984"/>
                  </a:lnTo>
                  <a:lnTo>
                    <a:pt x="1038" y="1974"/>
                  </a:lnTo>
                  <a:lnTo>
                    <a:pt x="1049" y="1966"/>
                  </a:lnTo>
                  <a:lnTo>
                    <a:pt x="1048" y="1964"/>
                  </a:lnTo>
                  <a:lnTo>
                    <a:pt x="1042" y="1958"/>
                  </a:lnTo>
                  <a:lnTo>
                    <a:pt x="1034" y="1948"/>
                  </a:lnTo>
                  <a:lnTo>
                    <a:pt x="1022" y="1935"/>
                  </a:lnTo>
                  <a:lnTo>
                    <a:pt x="1008" y="1919"/>
                  </a:lnTo>
                  <a:lnTo>
                    <a:pt x="991" y="1899"/>
                  </a:lnTo>
                  <a:lnTo>
                    <a:pt x="972" y="1877"/>
                  </a:lnTo>
                  <a:lnTo>
                    <a:pt x="951" y="1852"/>
                  </a:lnTo>
                  <a:lnTo>
                    <a:pt x="929" y="1825"/>
                  </a:lnTo>
                  <a:lnTo>
                    <a:pt x="904" y="1794"/>
                  </a:lnTo>
                  <a:lnTo>
                    <a:pt x="879" y="1762"/>
                  </a:lnTo>
                  <a:lnTo>
                    <a:pt x="854" y="1728"/>
                  </a:lnTo>
                  <a:lnTo>
                    <a:pt x="826" y="1693"/>
                  </a:lnTo>
                  <a:lnTo>
                    <a:pt x="800" y="1657"/>
                  </a:lnTo>
                  <a:lnTo>
                    <a:pt x="773" y="1618"/>
                  </a:lnTo>
                  <a:lnTo>
                    <a:pt x="746" y="1579"/>
                  </a:lnTo>
                  <a:lnTo>
                    <a:pt x="719" y="1538"/>
                  </a:lnTo>
                  <a:lnTo>
                    <a:pt x="694" y="1498"/>
                  </a:lnTo>
                  <a:lnTo>
                    <a:pt x="669" y="1456"/>
                  </a:lnTo>
                  <a:lnTo>
                    <a:pt x="646" y="1415"/>
                  </a:lnTo>
                  <a:lnTo>
                    <a:pt x="624" y="1374"/>
                  </a:lnTo>
                  <a:lnTo>
                    <a:pt x="604" y="1333"/>
                  </a:lnTo>
                  <a:lnTo>
                    <a:pt x="585" y="1291"/>
                  </a:lnTo>
                  <a:lnTo>
                    <a:pt x="570" y="1251"/>
                  </a:lnTo>
                  <a:lnTo>
                    <a:pt x="557" y="1211"/>
                  </a:lnTo>
                  <a:lnTo>
                    <a:pt x="546" y="1173"/>
                  </a:lnTo>
                  <a:lnTo>
                    <a:pt x="539" y="1139"/>
                  </a:lnTo>
                  <a:lnTo>
                    <a:pt x="532" y="1104"/>
                  </a:lnTo>
                  <a:lnTo>
                    <a:pt x="526" y="1066"/>
                  </a:lnTo>
                  <a:lnTo>
                    <a:pt x="520" y="1028"/>
                  </a:lnTo>
                  <a:lnTo>
                    <a:pt x="516" y="989"/>
                  </a:lnTo>
                  <a:lnTo>
                    <a:pt x="513" y="948"/>
                  </a:lnTo>
                  <a:lnTo>
                    <a:pt x="511" y="907"/>
                  </a:lnTo>
                  <a:lnTo>
                    <a:pt x="511" y="865"/>
                  </a:lnTo>
                  <a:lnTo>
                    <a:pt x="512" y="822"/>
                  </a:lnTo>
                  <a:lnTo>
                    <a:pt x="516" y="779"/>
                  </a:lnTo>
                  <a:lnTo>
                    <a:pt x="521" y="735"/>
                  </a:lnTo>
                  <a:lnTo>
                    <a:pt x="530" y="691"/>
                  </a:lnTo>
                  <a:lnTo>
                    <a:pt x="539" y="647"/>
                  </a:lnTo>
                  <a:lnTo>
                    <a:pt x="552" y="603"/>
                  </a:lnTo>
                  <a:lnTo>
                    <a:pt x="567" y="559"/>
                  </a:lnTo>
                  <a:lnTo>
                    <a:pt x="584" y="516"/>
                  </a:lnTo>
                  <a:lnTo>
                    <a:pt x="606" y="473"/>
                  </a:lnTo>
                  <a:lnTo>
                    <a:pt x="630" y="431"/>
                  </a:lnTo>
                  <a:lnTo>
                    <a:pt x="657" y="389"/>
                  </a:lnTo>
                  <a:lnTo>
                    <a:pt x="689" y="349"/>
                  </a:lnTo>
                  <a:lnTo>
                    <a:pt x="723" y="309"/>
                  </a:lnTo>
                  <a:lnTo>
                    <a:pt x="761" y="272"/>
                  </a:lnTo>
                  <a:lnTo>
                    <a:pt x="804" y="235"/>
                  </a:lnTo>
                  <a:lnTo>
                    <a:pt x="851" y="199"/>
                  </a:lnTo>
                  <a:lnTo>
                    <a:pt x="901" y="166"/>
                  </a:lnTo>
                  <a:lnTo>
                    <a:pt x="956" y="133"/>
                  </a:lnTo>
                  <a:lnTo>
                    <a:pt x="1016" y="103"/>
                  </a:lnTo>
                  <a:lnTo>
                    <a:pt x="1080" y="76"/>
                  </a:lnTo>
                  <a:lnTo>
                    <a:pt x="1150" y="49"/>
                  </a:lnTo>
                  <a:lnTo>
                    <a:pt x="1225" y="26"/>
                  </a:lnTo>
                  <a:lnTo>
                    <a:pt x="1227" y="25"/>
                  </a:lnTo>
                  <a:lnTo>
                    <a:pt x="1233" y="24"/>
                  </a:lnTo>
                  <a:lnTo>
                    <a:pt x="1243" y="22"/>
                  </a:lnTo>
                  <a:lnTo>
                    <a:pt x="1257" y="19"/>
                  </a:lnTo>
                  <a:lnTo>
                    <a:pt x="1274" y="16"/>
                  </a:lnTo>
                  <a:lnTo>
                    <a:pt x="1294" y="12"/>
                  </a:lnTo>
                  <a:lnTo>
                    <a:pt x="1317" y="9"/>
                  </a:lnTo>
                  <a:lnTo>
                    <a:pt x="1344" y="6"/>
                  </a:lnTo>
                  <a:lnTo>
                    <a:pt x="1372" y="3"/>
                  </a:lnTo>
                  <a:lnTo>
                    <a:pt x="1403" y="1"/>
                  </a:lnTo>
                  <a:lnTo>
                    <a:pt x="1437" y="0"/>
                  </a:lnTo>
                  <a:lnTo>
                    <a:pt x="14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4" name="Freeform 690"/>
            <p:cNvSpPr>
              <a:spLocks/>
            </p:cNvSpPr>
            <p:nvPr/>
          </p:nvSpPr>
          <p:spPr bwMode="auto">
            <a:xfrm>
              <a:off x="3327400" y="6669088"/>
              <a:ext cx="214312" cy="165100"/>
            </a:xfrm>
            <a:custGeom>
              <a:avLst/>
              <a:gdLst>
                <a:gd name="T0" fmla="*/ 1233 w 1353"/>
                <a:gd name="T1" fmla="*/ 436 h 1044"/>
                <a:gd name="T2" fmla="*/ 1240 w 1353"/>
                <a:gd name="T3" fmla="*/ 443 h 1044"/>
                <a:gd name="T4" fmla="*/ 1258 w 1353"/>
                <a:gd name="T5" fmla="*/ 462 h 1044"/>
                <a:gd name="T6" fmla="*/ 1282 w 1353"/>
                <a:gd name="T7" fmla="*/ 493 h 1044"/>
                <a:gd name="T8" fmla="*/ 1308 w 1353"/>
                <a:gd name="T9" fmla="*/ 534 h 1044"/>
                <a:gd name="T10" fmla="*/ 1332 w 1353"/>
                <a:gd name="T11" fmla="*/ 584 h 1044"/>
                <a:gd name="T12" fmla="*/ 1348 w 1353"/>
                <a:gd name="T13" fmla="*/ 642 h 1044"/>
                <a:gd name="T14" fmla="*/ 1353 w 1353"/>
                <a:gd name="T15" fmla="*/ 708 h 1044"/>
                <a:gd name="T16" fmla="*/ 1342 w 1353"/>
                <a:gd name="T17" fmla="*/ 779 h 1044"/>
                <a:gd name="T18" fmla="*/ 1309 w 1353"/>
                <a:gd name="T19" fmla="*/ 856 h 1044"/>
                <a:gd name="T20" fmla="*/ 1255 w 1353"/>
                <a:gd name="T21" fmla="*/ 932 h 1044"/>
                <a:gd name="T22" fmla="*/ 1194 w 1353"/>
                <a:gd name="T23" fmla="*/ 989 h 1044"/>
                <a:gd name="T24" fmla="*/ 1131 w 1353"/>
                <a:gd name="T25" fmla="*/ 1023 h 1044"/>
                <a:gd name="T26" fmla="*/ 1067 w 1353"/>
                <a:gd name="T27" fmla="*/ 1041 h 1044"/>
                <a:gd name="T28" fmla="*/ 1005 w 1353"/>
                <a:gd name="T29" fmla="*/ 1044 h 1044"/>
                <a:gd name="T30" fmla="*/ 945 w 1353"/>
                <a:gd name="T31" fmla="*/ 1036 h 1044"/>
                <a:gd name="T32" fmla="*/ 890 w 1353"/>
                <a:gd name="T33" fmla="*/ 1020 h 1044"/>
                <a:gd name="T34" fmla="*/ 843 w 1353"/>
                <a:gd name="T35" fmla="*/ 1000 h 1044"/>
                <a:gd name="T36" fmla="*/ 803 w 1353"/>
                <a:gd name="T37" fmla="*/ 978 h 1044"/>
                <a:gd name="T38" fmla="*/ 774 w 1353"/>
                <a:gd name="T39" fmla="*/ 958 h 1044"/>
                <a:gd name="T40" fmla="*/ 747 w 1353"/>
                <a:gd name="T41" fmla="*/ 939 h 1044"/>
                <a:gd name="T42" fmla="*/ 706 w 1353"/>
                <a:gd name="T43" fmla="*/ 909 h 1044"/>
                <a:gd name="T44" fmla="*/ 651 w 1353"/>
                <a:gd name="T45" fmla="*/ 868 h 1044"/>
                <a:gd name="T46" fmla="*/ 587 w 1353"/>
                <a:gd name="T47" fmla="*/ 821 h 1044"/>
                <a:gd name="T48" fmla="*/ 515 w 1353"/>
                <a:gd name="T49" fmla="*/ 766 h 1044"/>
                <a:gd name="T50" fmla="*/ 438 w 1353"/>
                <a:gd name="T51" fmla="*/ 707 h 1044"/>
                <a:gd name="T52" fmla="*/ 359 w 1353"/>
                <a:gd name="T53" fmla="*/ 646 h 1044"/>
                <a:gd name="T54" fmla="*/ 282 w 1353"/>
                <a:gd name="T55" fmla="*/ 585 h 1044"/>
                <a:gd name="T56" fmla="*/ 206 w 1353"/>
                <a:gd name="T57" fmla="*/ 524 h 1044"/>
                <a:gd name="T58" fmla="*/ 135 w 1353"/>
                <a:gd name="T59" fmla="*/ 466 h 1044"/>
                <a:gd name="T60" fmla="*/ 73 w 1353"/>
                <a:gd name="T61" fmla="*/ 413 h 1044"/>
                <a:gd name="T62" fmla="*/ 20 w 1353"/>
                <a:gd name="T63" fmla="*/ 365 h 1044"/>
                <a:gd name="T64" fmla="*/ 539 w 1353"/>
                <a:gd name="T65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53" h="1044">
                  <a:moveTo>
                    <a:pt x="539" y="0"/>
                  </a:moveTo>
                  <a:lnTo>
                    <a:pt x="1233" y="436"/>
                  </a:lnTo>
                  <a:lnTo>
                    <a:pt x="1235" y="438"/>
                  </a:lnTo>
                  <a:lnTo>
                    <a:pt x="1240" y="443"/>
                  </a:lnTo>
                  <a:lnTo>
                    <a:pt x="1249" y="451"/>
                  </a:lnTo>
                  <a:lnTo>
                    <a:pt x="1258" y="462"/>
                  </a:lnTo>
                  <a:lnTo>
                    <a:pt x="1270" y="476"/>
                  </a:lnTo>
                  <a:lnTo>
                    <a:pt x="1282" y="493"/>
                  </a:lnTo>
                  <a:lnTo>
                    <a:pt x="1295" y="512"/>
                  </a:lnTo>
                  <a:lnTo>
                    <a:pt x="1308" y="534"/>
                  </a:lnTo>
                  <a:lnTo>
                    <a:pt x="1320" y="557"/>
                  </a:lnTo>
                  <a:lnTo>
                    <a:pt x="1332" y="584"/>
                  </a:lnTo>
                  <a:lnTo>
                    <a:pt x="1341" y="612"/>
                  </a:lnTo>
                  <a:lnTo>
                    <a:pt x="1348" y="642"/>
                  </a:lnTo>
                  <a:lnTo>
                    <a:pt x="1352" y="674"/>
                  </a:lnTo>
                  <a:lnTo>
                    <a:pt x="1353" y="708"/>
                  </a:lnTo>
                  <a:lnTo>
                    <a:pt x="1349" y="743"/>
                  </a:lnTo>
                  <a:lnTo>
                    <a:pt x="1342" y="779"/>
                  </a:lnTo>
                  <a:lnTo>
                    <a:pt x="1329" y="816"/>
                  </a:lnTo>
                  <a:lnTo>
                    <a:pt x="1309" y="856"/>
                  </a:lnTo>
                  <a:lnTo>
                    <a:pt x="1284" y="895"/>
                  </a:lnTo>
                  <a:lnTo>
                    <a:pt x="1255" y="932"/>
                  </a:lnTo>
                  <a:lnTo>
                    <a:pt x="1225" y="963"/>
                  </a:lnTo>
                  <a:lnTo>
                    <a:pt x="1194" y="989"/>
                  </a:lnTo>
                  <a:lnTo>
                    <a:pt x="1162" y="1008"/>
                  </a:lnTo>
                  <a:lnTo>
                    <a:pt x="1131" y="1023"/>
                  </a:lnTo>
                  <a:lnTo>
                    <a:pt x="1099" y="1034"/>
                  </a:lnTo>
                  <a:lnTo>
                    <a:pt x="1067" y="1041"/>
                  </a:lnTo>
                  <a:lnTo>
                    <a:pt x="1036" y="1044"/>
                  </a:lnTo>
                  <a:lnTo>
                    <a:pt x="1005" y="1044"/>
                  </a:lnTo>
                  <a:lnTo>
                    <a:pt x="974" y="1041"/>
                  </a:lnTo>
                  <a:lnTo>
                    <a:pt x="945" y="1036"/>
                  </a:lnTo>
                  <a:lnTo>
                    <a:pt x="917" y="1029"/>
                  </a:lnTo>
                  <a:lnTo>
                    <a:pt x="890" y="1020"/>
                  </a:lnTo>
                  <a:lnTo>
                    <a:pt x="866" y="1010"/>
                  </a:lnTo>
                  <a:lnTo>
                    <a:pt x="843" y="1000"/>
                  </a:lnTo>
                  <a:lnTo>
                    <a:pt x="821" y="989"/>
                  </a:lnTo>
                  <a:lnTo>
                    <a:pt x="803" y="978"/>
                  </a:lnTo>
                  <a:lnTo>
                    <a:pt x="787" y="967"/>
                  </a:lnTo>
                  <a:lnTo>
                    <a:pt x="774" y="958"/>
                  </a:lnTo>
                  <a:lnTo>
                    <a:pt x="763" y="950"/>
                  </a:lnTo>
                  <a:lnTo>
                    <a:pt x="747" y="939"/>
                  </a:lnTo>
                  <a:lnTo>
                    <a:pt x="728" y="925"/>
                  </a:lnTo>
                  <a:lnTo>
                    <a:pt x="706" y="909"/>
                  </a:lnTo>
                  <a:lnTo>
                    <a:pt x="679" y="889"/>
                  </a:lnTo>
                  <a:lnTo>
                    <a:pt x="651" y="868"/>
                  </a:lnTo>
                  <a:lnTo>
                    <a:pt x="620" y="845"/>
                  </a:lnTo>
                  <a:lnTo>
                    <a:pt x="587" y="821"/>
                  </a:lnTo>
                  <a:lnTo>
                    <a:pt x="552" y="793"/>
                  </a:lnTo>
                  <a:lnTo>
                    <a:pt x="515" y="766"/>
                  </a:lnTo>
                  <a:lnTo>
                    <a:pt x="477" y="738"/>
                  </a:lnTo>
                  <a:lnTo>
                    <a:pt x="438" y="707"/>
                  </a:lnTo>
                  <a:lnTo>
                    <a:pt x="399" y="677"/>
                  </a:lnTo>
                  <a:lnTo>
                    <a:pt x="359" y="646"/>
                  </a:lnTo>
                  <a:lnTo>
                    <a:pt x="320" y="616"/>
                  </a:lnTo>
                  <a:lnTo>
                    <a:pt x="282" y="585"/>
                  </a:lnTo>
                  <a:lnTo>
                    <a:pt x="243" y="554"/>
                  </a:lnTo>
                  <a:lnTo>
                    <a:pt x="206" y="524"/>
                  </a:lnTo>
                  <a:lnTo>
                    <a:pt x="169" y="495"/>
                  </a:lnTo>
                  <a:lnTo>
                    <a:pt x="135" y="466"/>
                  </a:lnTo>
                  <a:lnTo>
                    <a:pt x="102" y="439"/>
                  </a:lnTo>
                  <a:lnTo>
                    <a:pt x="73" y="413"/>
                  </a:lnTo>
                  <a:lnTo>
                    <a:pt x="46" y="388"/>
                  </a:lnTo>
                  <a:lnTo>
                    <a:pt x="20" y="365"/>
                  </a:lnTo>
                  <a:lnTo>
                    <a:pt x="0" y="345"/>
                  </a:lnTo>
                  <a:lnTo>
                    <a:pt x="5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40" name="Oval 39"/>
          <p:cNvSpPr/>
          <p:nvPr/>
        </p:nvSpPr>
        <p:spPr>
          <a:xfrm>
            <a:off x="5756599" y="745049"/>
            <a:ext cx="282752" cy="2827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sp>
        <p:nvSpPr>
          <p:cNvPr id="56" name="Oval 55"/>
          <p:cNvSpPr/>
          <p:nvPr/>
        </p:nvSpPr>
        <p:spPr>
          <a:xfrm>
            <a:off x="11524792" y="2629265"/>
            <a:ext cx="282752" cy="2827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sp>
        <p:nvSpPr>
          <p:cNvPr id="57" name="Oval 56"/>
          <p:cNvSpPr/>
          <p:nvPr/>
        </p:nvSpPr>
        <p:spPr>
          <a:xfrm>
            <a:off x="10939561" y="143221"/>
            <a:ext cx="282752" cy="2827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sp>
        <p:nvSpPr>
          <p:cNvPr id="58" name="Oval 57"/>
          <p:cNvSpPr/>
          <p:nvPr/>
        </p:nvSpPr>
        <p:spPr>
          <a:xfrm>
            <a:off x="7919640" y="1918337"/>
            <a:ext cx="282752" cy="2827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sp>
        <p:nvSpPr>
          <p:cNvPr id="2" name="Rectángulo 1"/>
          <p:cNvSpPr/>
          <p:nvPr/>
        </p:nvSpPr>
        <p:spPr>
          <a:xfrm>
            <a:off x="519693" y="2143353"/>
            <a:ext cx="553391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/>
              <a:t>Estudiantes:</a:t>
            </a:r>
          </a:p>
          <a:p>
            <a:r>
              <a:rPr lang="es-ES" dirty="0"/>
              <a:t>Pedro Vizcaíno Lascano</a:t>
            </a:r>
          </a:p>
          <a:p>
            <a:r>
              <a:rPr lang="es-ES" dirty="0"/>
              <a:t>Yulder Ochoa Ríos </a:t>
            </a:r>
          </a:p>
          <a:p>
            <a:endParaRPr lang="es-ES" dirty="0"/>
          </a:p>
          <a:p>
            <a:r>
              <a:rPr lang="es-ES" b="1" dirty="0" smtClean="0"/>
              <a:t>Tutor:</a:t>
            </a:r>
            <a:endParaRPr lang="es-ES" b="1" dirty="0"/>
          </a:p>
          <a:p>
            <a:r>
              <a:rPr lang="es-ES" dirty="0"/>
              <a:t>Juan Carlos Aristizábal Grisales</a:t>
            </a:r>
          </a:p>
          <a:p>
            <a:endParaRPr lang="es-ES" dirty="0" smtClean="0"/>
          </a:p>
          <a:p>
            <a:r>
              <a:rPr lang="es-ES" b="1" dirty="0"/>
              <a:t>Jurados:</a:t>
            </a:r>
          </a:p>
          <a:p>
            <a:r>
              <a:rPr lang="es-ES" dirty="0"/>
              <a:t>Mérida Rodriguez López</a:t>
            </a:r>
          </a:p>
          <a:p>
            <a:r>
              <a:rPr lang="es-ES" dirty="0"/>
              <a:t>Olga Osorio Murillo 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3865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 54"/>
          <p:cNvSpPr/>
          <p:nvPr/>
        </p:nvSpPr>
        <p:spPr>
          <a:xfrm rot="16200000">
            <a:off x="-407626" y="596474"/>
            <a:ext cx="6858004" cy="5665049"/>
          </a:xfrm>
          <a:custGeom>
            <a:avLst/>
            <a:gdLst>
              <a:gd name="connsiteX0" fmla="*/ 5143503 w 5143503"/>
              <a:gd name="connsiteY0" fmla="*/ 0 h 4248787"/>
              <a:gd name="connsiteX1" fmla="*/ 5143503 w 5143503"/>
              <a:gd name="connsiteY1" fmla="*/ 3453150 h 4248787"/>
              <a:gd name="connsiteX2" fmla="*/ 5023628 w 5143503"/>
              <a:gd name="connsiteY2" fmla="*/ 3455030 h 4248787"/>
              <a:gd name="connsiteX3" fmla="*/ 0 w 5143503"/>
              <a:gd name="connsiteY3" fmla="*/ 4019121 h 4248787"/>
              <a:gd name="connsiteX4" fmla="*/ 0 w 5143503"/>
              <a:gd name="connsiteY4" fmla="*/ 0 h 4248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3503" h="4248787">
                <a:moveTo>
                  <a:pt x="5143503" y="0"/>
                </a:moveTo>
                <a:lnTo>
                  <a:pt x="5143503" y="3453150"/>
                </a:lnTo>
                <a:lnTo>
                  <a:pt x="5023628" y="3455030"/>
                </a:lnTo>
                <a:cubicBezTo>
                  <a:pt x="2628816" y="3531454"/>
                  <a:pt x="2549155" y="4742933"/>
                  <a:pt x="0" y="401912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7" name="Flowchart: Document 6"/>
          <p:cNvSpPr/>
          <p:nvPr/>
        </p:nvSpPr>
        <p:spPr>
          <a:xfrm rot="16200000">
            <a:off x="-559904" y="559907"/>
            <a:ext cx="6858003" cy="5738187"/>
          </a:xfrm>
          <a:prstGeom prst="flowChartDocumen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56" name="Freeform 55"/>
          <p:cNvSpPr/>
          <p:nvPr/>
        </p:nvSpPr>
        <p:spPr>
          <a:xfrm flipV="1">
            <a:off x="0" y="-7"/>
            <a:ext cx="3657600" cy="3458824"/>
          </a:xfrm>
          <a:custGeom>
            <a:avLst/>
            <a:gdLst>
              <a:gd name="connsiteX0" fmla="*/ 1498349 w 3666654"/>
              <a:gd name="connsiteY0" fmla="*/ 0 h 3350914"/>
              <a:gd name="connsiteX1" fmla="*/ 3666654 w 3666654"/>
              <a:gd name="connsiteY1" fmla="*/ 2168305 h 3350914"/>
              <a:gd name="connsiteX2" fmla="*/ 3404952 w 3666654"/>
              <a:gd name="connsiteY2" fmla="*/ 3201848 h 3350914"/>
              <a:gd name="connsiteX3" fmla="*/ 3314392 w 3666654"/>
              <a:gd name="connsiteY3" fmla="*/ 3350914 h 3350914"/>
              <a:gd name="connsiteX4" fmla="*/ 0 w 3666654"/>
              <a:gd name="connsiteY4" fmla="*/ 3350914 h 3350914"/>
              <a:gd name="connsiteX5" fmla="*/ 0 w 3666654"/>
              <a:gd name="connsiteY5" fmla="*/ 603386 h 3350914"/>
              <a:gd name="connsiteX6" fmla="*/ 119106 w 3666654"/>
              <a:gd name="connsiteY6" fmla="*/ 495136 h 3350914"/>
              <a:gd name="connsiteX7" fmla="*/ 1498349 w 3666654"/>
              <a:gd name="connsiteY7" fmla="*/ 0 h 335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66654" h="3350914">
                <a:moveTo>
                  <a:pt x="1498349" y="0"/>
                </a:moveTo>
                <a:cubicBezTo>
                  <a:pt x="2695871" y="0"/>
                  <a:pt x="3666654" y="970783"/>
                  <a:pt x="3666654" y="2168305"/>
                </a:cubicBezTo>
                <a:cubicBezTo>
                  <a:pt x="3666654" y="2542531"/>
                  <a:pt x="3571851" y="2894614"/>
                  <a:pt x="3404952" y="3201848"/>
                </a:cubicBezTo>
                <a:lnTo>
                  <a:pt x="3314392" y="3350914"/>
                </a:lnTo>
                <a:lnTo>
                  <a:pt x="0" y="3350914"/>
                </a:lnTo>
                <a:lnTo>
                  <a:pt x="0" y="603386"/>
                </a:lnTo>
                <a:lnTo>
                  <a:pt x="119106" y="495136"/>
                </a:lnTo>
                <a:cubicBezTo>
                  <a:pt x="493917" y="185814"/>
                  <a:pt x="974433" y="0"/>
                  <a:pt x="149834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56455" y="745631"/>
            <a:ext cx="42445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</a:rPr>
              <a:t>Perfil de jefes de hogar y adultos y perfil socioeconómico de hogares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65477" y="3707373"/>
            <a:ext cx="4244573" cy="1899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600" dirty="0">
                <a:solidFill>
                  <a:schemeClr val="bg1"/>
                </a:solidFill>
              </a:rPr>
              <a:t>Respecto a los ingresos económicos:</a:t>
            </a:r>
          </a:p>
          <a:p>
            <a:pPr>
              <a:lnSpc>
                <a:spcPct val="150000"/>
              </a:lnSpc>
            </a:pPr>
            <a:endParaRPr lang="es-ES" sz="1600" dirty="0">
              <a:solidFill>
                <a:schemeClr val="bg1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</a:rPr>
              <a:t>82,1% recibe más de 2 SMMLV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</a:rPr>
              <a:t>62,5% vive en vivienda propia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</a:rPr>
              <a:t>28.6% vive en vivienda familiar </a:t>
            </a:r>
          </a:p>
        </p:txBody>
      </p:sp>
      <p:sp>
        <p:nvSpPr>
          <p:cNvPr id="58" name="Freeform 57"/>
          <p:cNvSpPr/>
          <p:nvPr/>
        </p:nvSpPr>
        <p:spPr>
          <a:xfrm>
            <a:off x="1947391" y="5867054"/>
            <a:ext cx="1756592" cy="1015621"/>
          </a:xfrm>
          <a:custGeom>
            <a:avLst/>
            <a:gdLst>
              <a:gd name="connsiteX0" fmla="*/ 658722 w 1317444"/>
              <a:gd name="connsiteY0" fmla="*/ 0 h 761716"/>
              <a:gd name="connsiteX1" fmla="*/ 1317444 w 1317444"/>
              <a:gd name="connsiteY1" fmla="*/ 658722 h 761716"/>
              <a:gd name="connsiteX2" fmla="*/ 1307061 w 1317444"/>
              <a:gd name="connsiteY2" fmla="*/ 761716 h 761716"/>
              <a:gd name="connsiteX3" fmla="*/ 10383 w 1317444"/>
              <a:gd name="connsiteY3" fmla="*/ 761716 h 761716"/>
              <a:gd name="connsiteX4" fmla="*/ 0 w 1317444"/>
              <a:gd name="connsiteY4" fmla="*/ 658722 h 761716"/>
              <a:gd name="connsiteX5" fmla="*/ 658722 w 1317444"/>
              <a:gd name="connsiteY5" fmla="*/ 0 h 76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7444" h="761716">
                <a:moveTo>
                  <a:pt x="658722" y="0"/>
                </a:moveTo>
                <a:cubicBezTo>
                  <a:pt x="1022524" y="0"/>
                  <a:pt x="1317444" y="294920"/>
                  <a:pt x="1317444" y="658722"/>
                </a:cubicBezTo>
                <a:lnTo>
                  <a:pt x="1307061" y="761716"/>
                </a:lnTo>
                <a:lnTo>
                  <a:pt x="10383" y="761716"/>
                </a:lnTo>
                <a:lnTo>
                  <a:pt x="0" y="658722"/>
                </a:lnTo>
                <a:cubicBezTo>
                  <a:pt x="0" y="294920"/>
                  <a:pt x="294920" y="0"/>
                  <a:pt x="65872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801" y="1063224"/>
            <a:ext cx="8919574" cy="5058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44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63003" y="4222227"/>
            <a:ext cx="2922815" cy="2318657"/>
          </a:xfrm>
          <a:prstGeom prst="rect">
            <a:avLst/>
          </a:prstGeom>
        </p:spPr>
      </p:pic>
      <p:sp>
        <p:nvSpPr>
          <p:cNvPr id="55" name="Freeform 54"/>
          <p:cNvSpPr/>
          <p:nvPr/>
        </p:nvSpPr>
        <p:spPr>
          <a:xfrm rot="16200000">
            <a:off x="-407626" y="596474"/>
            <a:ext cx="6858004" cy="5665049"/>
          </a:xfrm>
          <a:custGeom>
            <a:avLst/>
            <a:gdLst>
              <a:gd name="connsiteX0" fmla="*/ 5143503 w 5143503"/>
              <a:gd name="connsiteY0" fmla="*/ 0 h 4248787"/>
              <a:gd name="connsiteX1" fmla="*/ 5143503 w 5143503"/>
              <a:gd name="connsiteY1" fmla="*/ 3453150 h 4248787"/>
              <a:gd name="connsiteX2" fmla="*/ 5023628 w 5143503"/>
              <a:gd name="connsiteY2" fmla="*/ 3455030 h 4248787"/>
              <a:gd name="connsiteX3" fmla="*/ 0 w 5143503"/>
              <a:gd name="connsiteY3" fmla="*/ 4019121 h 4248787"/>
              <a:gd name="connsiteX4" fmla="*/ 0 w 5143503"/>
              <a:gd name="connsiteY4" fmla="*/ 0 h 4248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3503" h="4248787">
                <a:moveTo>
                  <a:pt x="5143503" y="0"/>
                </a:moveTo>
                <a:lnTo>
                  <a:pt x="5143503" y="3453150"/>
                </a:lnTo>
                <a:lnTo>
                  <a:pt x="5023628" y="3455030"/>
                </a:lnTo>
                <a:cubicBezTo>
                  <a:pt x="2628816" y="3531454"/>
                  <a:pt x="2549155" y="4742933"/>
                  <a:pt x="0" y="401912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7" name="Flowchart: Document 6"/>
          <p:cNvSpPr/>
          <p:nvPr/>
        </p:nvSpPr>
        <p:spPr>
          <a:xfrm rot="16200000">
            <a:off x="-559904" y="559907"/>
            <a:ext cx="6858003" cy="5738187"/>
          </a:xfrm>
          <a:prstGeom prst="flowChartDocumen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56" name="Freeform 55"/>
          <p:cNvSpPr/>
          <p:nvPr/>
        </p:nvSpPr>
        <p:spPr>
          <a:xfrm flipV="1">
            <a:off x="0" y="-7"/>
            <a:ext cx="3657600" cy="3458824"/>
          </a:xfrm>
          <a:custGeom>
            <a:avLst/>
            <a:gdLst>
              <a:gd name="connsiteX0" fmla="*/ 1498349 w 3666654"/>
              <a:gd name="connsiteY0" fmla="*/ 0 h 3350914"/>
              <a:gd name="connsiteX1" fmla="*/ 3666654 w 3666654"/>
              <a:gd name="connsiteY1" fmla="*/ 2168305 h 3350914"/>
              <a:gd name="connsiteX2" fmla="*/ 3404952 w 3666654"/>
              <a:gd name="connsiteY2" fmla="*/ 3201848 h 3350914"/>
              <a:gd name="connsiteX3" fmla="*/ 3314392 w 3666654"/>
              <a:gd name="connsiteY3" fmla="*/ 3350914 h 3350914"/>
              <a:gd name="connsiteX4" fmla="*/ 0 w 3666654"/>
              <a:gd name="connsiteY4" fmla="*/ 3350914 h 3350914"/>
              <a:gd name="connsiteX5" fmla="*/ 0 w 3666654"/>
              <a:gd name="connsiteY5" fmla="*/ 603386 h 3350914"/>
              <a:gd name="connsiteX6" fmla="*/ 119106 w 3666654"/>
              <a:gd name="connsiteY6" fmla="*/ 495136 h 3350914"/>
              <a:gd name="connsiteX7" fmla="*/ 1498349 w 3666654"/>
              <a:gd name="connsiteY7" fmla="*/ 0 h 335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66654" h="3350914">
                <a:moveTo>
                  <a:pt x="1498349" y="0"/>
                </a:moveTo>
                <a:cubicBezTo>
                  <a:pt x="2695871" y="0"/>
                  <a:pt x="3666654" y="970783"/>
                  <a:pt x="3666654" y="2168305"/>
                </a:cubicBezTo>
                <a:cubicBezTo>
                  <a:pt x="3666654" y="2542531"/>
                  <a:pt x="3571851" y="2894614"/>
                  <a:pt x="3404952" y="3201848"/>
                </a:cubicBezTo>
                <a:lnTo>
                  <a:pt x="3314392" y="3350914"/>
                </a:lnTo>
                <a:lnTo>
                  <a:pt x="0" y="3350914"/>
                </a:lnTo>
                <a:lnTo>
                  <a:pt x="0" y="603386"/>
                </a:lnTo>
                <a:lnTo>
                  <a:pt x="119106" y="495136"/>
                </a:lnTo>
                <a:cubicBezTo>
                  <a:pt x="493917" y="185814"/>
                  <a:pt x="974433" y="0"/>
                  <a:pt x="149834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53322" y="1456135"/>
            <a:ext cx="42445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</a:rPr>
              <a:t>Nivel de </a:t>
            </a:r>
            <a:r>
              <a:rPr lang="es-ES" sz="2800" b="1" dirty="0" smtClean="0">
                <a:solidFill>
                  <a:schemeClr val="bg1"/>
                </a:solidFill>
              </a:rPr>
              <a:t>afiliación y acceso a los servicios de salud preventivos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1947391" y="5867054"/>
            <a:ext cx="1756592" cy="1015621"/>
          </a:xfrm>
          <a:custGeom>
            <a:avLst/>
            <a:gdLst>
              <a:gd name="connsiteX0" fmla="*/ 658722 w 1317444"/>
              <a:gd name="connsiteY0" fmla="*/ 0 h 761716"/>
              <a:gd name="connsiteX1" fmla="*/ 1317444 w 1317444"/>
              <a:gd name="connsiteY1" fmla="*/ 658722 h 761716"/>
              <a:gd name="connsiteX2" fmla="*/ 1307061 w 1317444"/>
              <a:gd name="connsiteY2" fmla="*/ 761716 h 761716"/>
              <a:gd name="connsiteX3" fmla="*/ 10383 w 1317444"/>
              <a:gd name="connsiteY3" fmla="*/ 761716 h 761716"/>
              <a:gd name="connsiteX4" fmla="*/ 0 w 1317444"/>
              <a:gd name="connsiteY4" fmla="*/ 658722 h 761716"/>
              <a:gd name="connsiteX5" fmla="*/ 658722 w 1317444"/>
              <a:gd name="connsiteY5" fmla="*/ 0 h 76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7444" h="761716">
                <a:moveTo>
                  <a:pt x="658722" y="0"/>
                </a:moveTo>
                <a:cubicBezTo>
                  <a:pt x="1022524" y="0"/>
                  <a:pt x="1317444" y="294920"/>
                  <a:pt x="1317444" y="658722"/>
                </a:cubicBezTo>
                <a:lnTo>
                  <a:pt x="1307061" y="761716"/>
                </a:lnTo>
                <a:lnTo>
                  <a:pt x="10383" y="761716"/>
                </a:lnTo>
                <a:lnTo>
                  <a:pt x="0" y="658722"/>
                </a:lnTo>
                <a:cubicBezTo>
                  <a:pt x="0" y="294920"/>
                  <a:pt x="294920" y="0"/>
                  <a:pt x="65872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901" y="196209"/>
            <a:ext cx="6041518" cy="3904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51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 54"/>
          <p:cNvSpPr/>
          <p:nvPr/>
        </p:nvSpPr>
        <p:spPr>
          <a:xfrm rot="16200000">
            <a:off x="-407626" y="596474"/>
            <a:ext cx="6858004" cy="5665049"/>
          </a:xfrm>
          <a:custGeom>
            <a:avLst/>
            <a:gdLst>
              <a:gd name="connsiteX0" fmla="*/ 5143503 w 5143503"/>
              <a:gd name="connsiteY0" fmla="*/ 0 h 4248787"/>
              <a:gd name="connsiteX1" fmla="*/ 5143503 w 5143503"/>
              <a:gd name="connsiteY1" fmla="*/ 3453150 h 4248787"/>
              <a:gd name="connsiteX2" fmla="*/ 5023628 w 5143503"/>
              <a:gd name="connsiteY2" fmla="*/ 3455030 h 4248787"/>
              <a:gd name="connsiteX3" fmla="*/ 0 w 5143503"/>
              <a:gd name="connsiteY3" fmla="*/ 4019121 h 4248787"/>
              <a:gd name="connsiteX4" fmla="*/ 0 w 5143503"/>
              <a:gd name="connsiteY4" fmla="*/ 0 h 4248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3503" h="4248787">
                <a:moveTo>
                  <a:pt x="5143503" y="0"/>
                </a:moveTo>
                <a:lnTo>
                  <a:pt x="5143503" y="3453150"/>
                </a:lnTo>
                <a:lnTo>
                  <a:pt x="5023628" y="3455030"/>
                </a:lnTo>
                <a:cubicBezTo>
                  <a:pt x="2628816" y="3531454"/>
                  <a:pt x="2549155" y="4742933"/>
                  <a:pt x="0" y="401912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7" name="Flowchart: Document 6"/>
          <p:cNvSpPr/>
          <p:nvPr/>
        </p:nvSpPr>
        <p:spPr>
          <a:xfrm rot="16200000">
            <a:off x="-559904" y="559907"/>
            <a:ext cx="6858003" cy="5738187"/>
          </a:xfrm>
          <a:prstGeom prst="flowChartDocumen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56" name="Freeform 55"/>
          <p:cNvSpPr/>
          <p:nvPr/>
        </p:nvSpPr>
        <p:spPr>
          <a:xfrm flipV="1">
            <a:off x="0" y="-7"/>
            <a:ext cx="3657600" cy="3458824"/>
          </a:xfrm>
          <a:custGeom>
            <a:avLst/>
            <a:gdLst>
              <a:gd name="connsiteX0" fmla="*/ 1498349 w 3666654"/>
              <a:gd name="connsiteY0" fmla="*/ 0 h 3350914"/>
              <a:gd name="connsiteX1" fmla="*/ 3666654 w 3666654"/>
              <a:gd name="connsiteY1" fmla="*/ 2168305 h 3350914"/>
              <a:gd name="connsiteX2" fmla="*/ 3404952 w 3666654"/>
              <a:gd name="connsiteY2" fmla="*/ 3201848 h 3350914"/>
              <a:gd name="connsiteX3" fmla="*/ 3314392 w 3666654"/>
              <a:gd name="connsiteY3" fmla="*/ 3350914 h 3350914"/>
              <a:gd name="connsiteX4" fmla="*/ 0 w 3666654"/>
              <a:gd name="connsiteY4" fmla="*/ 3350914 h 3350914"/>
              <a:gd name="connsiteX5" fmla="*/ 0 w 3666654"/>
              <a:gd name="connsiteY5" fmla="*/ 603386 h 3350914"/>
              <a:gd name="connsiteX6" fmla="*/ 119106 w 3666654"/>
              <a:gd name="connsiteY6" fmla="*/ 495136 h 3350914"/>
              <a:gd name="connsiteX7" fmla="*/ 1498349 w 3666654"/>
              <a:gd name="connsiteY7" fmla="*/ 0 h 335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66654" h="3350914">
                <a:moveTo>
                  <a:pt x="1498349" y="0"/>
                </a:moveTo>
                <a:cubicBezTo>
                  <a:pt x="2695871" y="0"/>
                  <a:pt x="3666654" y="970783"/>
                  <a:pt x="3666654" y="2168305"/>
                </a:cubicBezTo>
                <a:cubicBezTo>
                  <a:pt x="3666654" y="2542531"/>
                  <a:pt x="3571851" y="2894614"/>
                  <a:pt x="3404952" y="3201848"/>
                </a:cubicBezTo>
                <a:lnTo>
                  <a:pt x="3314392" y="3350914"/>
                </a:lnTo>
                <a:lnTo>
                  <a:pt x="0" y="3350914"/>
                </a:lnTo>
                <a:lnTo>
                  <a:pt x="0" y="603386"/>
                </a:lnTo>
                <a:lnTo>
                  <a:pt x="119106" y="495136"/>
                </a:lnTo>
                <a:cubicBezTo>
                  <a:pt x="493917" y="185814"/>
                  <a:pt x="974433" y="0"/>
                  <a:pt x="149834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66464" y="253672"/>
            <a:ext cx="44361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3200" b="1" dirty="0">
                <a:solidFill>
                  <a:schemeClr val="bg1"/>
                </a:solidFill>
              </a:rPr>
              <a:t>Variables relacionados con la consulta</a:t>
            </a:r>
            <a:endParaRPr lang="en-IN" sz="3200" b="1" dirty="0">
              <a:solidFill>
                <a:schemeClr val="bg1"/>
              </a:solidFill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1947391" y="5867054"/>
            <a:ext cx="1756592" cy="1015621"/>
          </a:xfrm>
          <a:custGeom>
            <a:avLst/>
            <a:gdLst>
              <a:gd name="connsiteX0" fmla="*/ 658722 w 1317444"/>
              <a:gd name="connsiteY0" fmla="*/ 0 h 761716"/>
              <a:gd name="connsiteX1" fmla="*/ 1317444 w 1317444"/>
              <a:gd name="connsiteY1" fmla="*/ 658722 h 761716"/>
              <a:gd name="connsiteX2" fmla="*/ 1307061 w 1317444"/>
              <a:gd name="connsiteY2" fmla="*/ 761716 h 761716"/>
              <a:gd name="connsiteX3" fmla="*/ 10383 w 1317444"/>
              <a:gd name="connsiteY3" fmla="*/ 761716 h 761716"/>
              <a:gd name="connsiteX4" fmla="*/ 0 w 1317444"/>
              <a:gd name="connsiteY4" fmla="*/ 658722 h 761716"/>
              <a:gd name="connsiteX5" fmla="*/ 658722 w 1317444"/>
              <a:gd name="connsiteY5" fmla="*/ 0 h 76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7444" h="761716">
                <a:moveTo>
                  <a:pt x="658722" y="0"/>
                </a:moveTo>
                <a:cubicBezTo>
                  <a:pt x="1022524" y="0"/>
                  <a:pt x="1317444" y="294920"/>
                  <a:pt x="1317444" y="658722"/>
                </a:cubicBezTo>
                <a:lnTo>
                  <a:pt x="1307061" y="761716"/>
                </a:lnTo>
                <a:lnTo>
                  <a:pt x="10383" y="761716"/>
                </a:lnTo>
                <a:lnTo>
                  <a:pt x="0" y="658722"/>
                </a:lnTo>
                <a:cubicBezTo>
                  <a:pt x="0" y="294920"/>
                  <a:pt x="294920" y="0"/>
                  <a:pt x="65872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922" y="1038502"/>
            <a:ext cx="8991037" cy="578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3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 54"/>
          <p:cNvSpPr/>
          <p:nvPr/>
        </p:nvSpPr>
        <p:spPr>
          <a:xfrm rot="16200000">
            <a:off x="-407626" y="596474"/>
            <a:ext cx="6858004" cy="5665049"/>
          </a:xfrm>
          <a:custGeom>
            <a:avLst/>
            <a:gdLst>
              <a:gd name="connsiteX0" fmla="*/ 5143503 w 5143503"/>
              <a:gd name="connsiteY0" fmla="*/ 0 h 4248787"/>
              <a:gd name="connsiteX1" fmla="*/ 5143503 w 5143503"/>
              <a:gd name="connsiteY1" fmla="*/ 3453150 h 4248787"/>
              <a:gd name="connsiteX2" fmla="*/ 5023628 w 5143503"/>
              <a:gd name="connsiteY2" fmla="*/ 3455030 h 4248787"/>
              <a:gd name="connsiteX3" fmla="*/ 0 w 5143503"/>
              <a:gd name="connsiteY3" fmla="*/ 4019121 h 4248787"/>
              <a:gd name="connsiteX4" fmla="*/ 0 w 5143503"/>
              <a:gd name="connsiteY4" fmla="*/ 0 h 4248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3503" h="4248787">
                <a:moveTo>
                  <a:pt x="5143503" y="0"/>
                </a:moveTo>
                <a:lnTo>
                  <a:pt x="5143503" y="3453150"/>
                </a:lnTo>
                <a:lnTo>
                  <a:pt x="5023628" y="3455030"/>
                </a:lnTo>
                <a:cubicBezTo>
                  <a:pt x="2628816" y="3531454"/>
                  <a:pt x="2549155" y="4742933"/>
                  <a:pt x="0" y="401912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7" name="Flowchart: Document 6"/>
          <p:cNvSpPr/>
          <p:nvPr/>
        </p:nvSpPr>
        <p:spPr>
          <a:xfrm rot="16200000">
            <a:off x="-559904" y="559907"/>
            <a:ext cx="6858003" cy="5738187"/>
          </a:xfrm>
          <a:prstGeom prst="flowChartDocumen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56" name="Freeform 55"/>
          <p:cNvSpPr/>
          <p:nvPr/>
        </p:nvSpPr>
        <p:spPr>
          <a:xfrm flipV="1">
            <a:off x="0" y="-7"/>
            <a:ext cx="3657600" cy="3458824"/>
          </a:xfrm>
          <a:custGeom>
            <a:avLst/>
            <a:gdLst>
              <a:gd name="connsiteX0" fmla="*/ 1498349 w 3666654"/>
              <a:gd name="connsiteY0" fmla="*/ 0 h 3350914"/>
              <a:gd name="connsiteX1" fmla="*/ 3666654 w 3666654"/>
              <a:gd name="connsiteY1" fmla="*/ 2168305 h 3350914"/>
              <a:gd name="connsiteX2" fmla="*/ 3404952 w 3666654"/>
              <a:gd name="connsiteY2" fmla="*/ 3201848 h 3350914"/>
              <a:gd name="connsiteX3" fmla="*/ 3314392 w 3666654"/>
              <a:gd name="connsiteY3" fmla="*/ 3350914 h 3350914"/>
              <a:gd name="connsiteX4" fmla="*/ 0 w 3666654"/>
              <a:gd name="connsiteY4" fmla="*/ 3350914 h 3350914"/>
              <a:gd name="connsiteX5" fmla="*/ 0 w 3666654"/>
              <a:gd name="connsiteY5" fmla="*/ 603386 h 3350914"/>
              <a:gd name="connsiteX6" fmla="*/ 119106 w 3666654"/>
              <a:gd name="connsiteY6" fmla="*/ 495136 h 3350914"/>
              <a:gd name="connsiteX7" fmla="*/ 1498349 w 3666654"/>
              <a:gd name="connsiteY7" fmla="*/ 0 h 335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66654" h="3350914">
                <a:moveTo>
                  <a:pt x="1498349" y="0"/>
                </a:moveTo>
                <a:cubicBezTo>
                  <a:pt x="2695871" y="0"/>
                  <a:pt x="3666654" y="970783"/>
                  <a:pt x="3666654" y="2168305"/>
                </a:cubicBezTo>
                <a:cubicBezTo>
                  <a:pt x="3666654" y="2542531"/>
                  <a:pt x="3571851" y="2894614"/>
                  <a:pt x="3404952" y="3201848"/>
                </a:cubicBezTo>
                <a:lnTo>
                  <a:pt x="3314392" y="3350914"/>
                </a:lnTo>
                <a:lnTo>
                  <a:pt x="0" y="3350914"/>
                </a:lnTo>
                <a:lnTo>
                  <a:pt x="0" y="603386"/>
                </a:lnTo>
                <a:lnTo>
                  <a:pt x="119106" y="495136"/>
                </a:lnTo>
                <a:cubicBezTo>
                  <a:pt x="493917" y="185814"/>
                  <a:pt x="974433" y="0"/>
                  <a:pt x="149834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23533" y="686757"/>
            <a:ext cx="447680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</a:rPr>
              <a:t>Caracterización del acceso a servicios preventivos por grupos de </a:t>
            </a:r>
            <a:r>
              <a:rPr lang="es-ES" sz="2800" b="1" dirty="0" smtClean="0">
                <a:solidFill>
                  <a:schemeClr val="bg1"/>
                </a:solidFill>
              </a:rPr>
              <a:t>edad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037954" y="529325"/>
            <a:ext cx="49344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600" dirty="0">
                <a:solidFill>
                  <a:schemeClr val="accent4">
                    <a:lumMod val="75000"/>
                  </a:schemeClr>
                </a:solidFill>
              </a:rPr>
              <a:t>En relación con el acceso a los servicios preventivos:</a:t>
            </a:r>
          </a:p>
          <a:p>
            <a:pPr>
              <a:lnSpc>
                <a:spcPct val="150000"/>
              </a:lnSpc>
            </a:pPr>
            <a:endParaRPr lang="es-ES" sz="1600" dirty="0">
              <a:solidFill>
                <a:schemeClr val="accent4">
                  <a:lumMod val="7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accent4">
                    <a:lumMod val="75000"/>
                  </a:schemeClr>
                </a:solidFill>
              </a:rPr>
              <a:t>83% de los usuarios menores de un año accedieron a vacunación, , actividades de educación en puericultura y suplemento con hierro. </a:t>
            </a:r>
          </a:p>
        </p:txBody>
      </p:sp>
      <p:sp>
        <p:nvSpPr>
          <p:cNvPr id="58" name="Freeform 57"/>
          <p:cNvSpPr/>
          <p:nvPr/>
        </p:nvSpPr>
        <p:spPr>
          <a:xfrm>
            <a:off x="1947391" y="5867054"/>
            <a:ext cx="1756592" cy="1015621"/>
          </a:xfrm>
          <a:custGeom>
            <a:avLst/>
            <a:gdLst>
              <a:gd name="connsiteX0" fmla="*/ 658722 w 1317444"/>
              <a:gd name="connsiteY0" fmla="*/ 0 h 761716"/>
              <a:gd name="connsiteX1" fmla="*/ 1317444 w 1317444"/>
              <a:gd name="connsiteY1" fmla="*/ 658722 h 761716"/>
              <a:gd name="connsiteX2" fmla="*/ 1307061 w 1317444"/>
              <a:gd name="connsiteY2" fmla="*/ 761716 h 761716"/>
              <a:gd name="connsiteX3" fmla="*/ 10383 w 1317444"/>
              <a:gd name="connsiteY3" fmla="*/ 761716 h 761716"/>
              <a:gd name="connsiteX4" fmla="*/ 0 w 1317444"/>
              <a:gd name="connsiteY4" fmla="*/ 658722 h 761716"/>
              <a:gd name="connsiteX5" fmla="*/ 658722 w 1317444"/>
              <a:gd name="connsiteY5" fmla="*/ 0 h 76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7444" h="761716">
                <a:moveTo>
                  <a:pt x="658722" y="0"/>
                </a:moveTo>
                <a:cubicBezTo>
                  <a:pt x="1022524" y="0"/>
                  <a:pt x="1317444" y="294920"/>
                  <a:pt x="1317444" y="658722"/>
                </a:cubicBezTo>
                <a:lnTo>
                  <a:pt x="1307061" y="761716"/>
                </a:lnTo>
                <a:lnTo>
                  <a:pt x="10383" y="761716"/>
                </a:lnTo>
                <a:lnTo>
                  <a:pt x="0" y="658722"/>
                </a:lnTo>
                <a:cubicBezTo>
                  <a:pt x="0" y="294920"/>
                  <a:pt x="294920" y="0"/>
                  <a:pt x="65872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6" name="Rectángulo redondeado 5"/>
          <p:cNvSpPr/>
          <p:nvPr/>
        </p:nvSpPr>
        <p:spPr>
          <a:xfrm>
            <a:off x="1169357" y="3581210"/>
            <a:ext cx="10958286" cy="285318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696" y="0"/>
            <a:ext cx="2059383" cy="381781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152" y="2761035"/>
            <a:ext cx="3536431" cy="4593767"/>
          </a:xfrm>
          <a:prstGeom prst="rect">
            <a:avLst/>
          </a:prstGeom>
        </p:spPr>
      </p:pic>
      <p:sp>
        <p:nvSpPr>
          <p:cNvPr id="11" name="TextBox 56"/>
          <p:cNvSpPr txBox="1"/>
          <p:nvPr/>
        </p:nvSpPr>
        <p:spPr>
          <a:xfrm>
            <a:off x="6042749" y="3634349"/>
            <a:ext cx="604765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El menor acceso se presentó en: Consejería en lactancia materna y Visita domiciliaria al recién nacido y a su madre.</a:t>
            </a:r>
          </a:p>
          <a:p>
            <a:pPr>
              <a:lnSpc>
                <a:spcPct val="150000"/>
              </a:lnSpc>
            </a:pPr>
            <a:endParaRPr lang="es-ES" sz="16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40% de los usuarios entre 30 a 44 años accedió a: Autoexamen de mama, Toma de tensión arterial, Toma de colesterol total, Control de presión y Consulta médica preventiva.</a:t>
            </a:r>
          </a:p>
        </p:txBody>
      </p:sp>
    </p:spTree>
    <p:extLst>
      <p:ext uri="{BB962C8B-B14F-4D97-AF65-F5344CB8AC3E}">
        <p14:creationId xmlns:p14="http://schemas.microsoft.com/office/powerpoint/2010/main" val="134498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 54"/>
          <p:cNvSpPr/>
          <p:nvPr/>
        </p:nvSpPr>
        <p:spPr>
          <a:xfrm rot="16200000">
            <a:off x="-407626" y="596474"/>
            <a:ext cx="6858004" cy="5665049"/>
          </a:xfrm>
          <a:custGeom>
            <a:avLst/>
            <a:gdLst>
              <a:gd name="connsiteX0" fmla="*/ 5143503 w 5143503"/>
              <a:gd name="connsiteY0" fmla="*/ 0 h 4248787"/>
              <a:gd name="connsiteX1" fmla="*/ 5143503 w 5143503"/>
              <a:gd name="connsiteY1" fmla="*/ 3453150 h 4248787"/>
              <a:gd name="connsiteX2" fmla="*/ 5023628 w 5143503"/>
              <a:gd name="connsiteY2" fmla="*/ 3455030 h 4248787"/>
              <a:gd name="connsiteX3" fmla="*/ 0 w 5143503"/>
              <a:gd name="connsiteY3" fmla="*/ 4019121 h 4248787"/>
              <a:gd name="connsiteX4" fmla="*/ 0 w 5143503"/>
              <a:gd name="connsiteY4" fmla="*/ 0 h 4248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3503" h="4248787">
                <a:moveTo>
                  <a:pt x="5143503" y="0"/>
                </a:moveTo>
                <a:lnTo>
                  <a:pt x="5143503" y="3453150"/>
                </a:lnTo>
                <a:lnTo>
                  <a:pt x="5023628" y="3455030"/>
                </a:lnTo>
                <a:cubicBezTo>
                  <a:pt x="2628816" y="3531454"/>
                  <a:pt x="2549155" y="4742933"/>
                  <a:pt x="0" y="401912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7" name="Flowchart: Document 6"/>
          <p:cNvSpPr/>
          <p:nvPr/>
        </p:nvSpPr>
        <p:spPr>
          <a:xfrm rot="16200000">
            <a:off x="-559904" y="559907"/>
            <a:ext cx="6858003" cy="5738187"/>
          </a:xfrm>
          <a:prstGeom prst="flowChartDocumen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56" name="Freeform 55"/>
          <p:cNvSpPr/>
          <p:nvPr/>
        </p:nvSpPr>
        <p:spPr>
          <a:xfrm flipV="1">
            <a:off x="0" y="-7"/>
            <a:ext cx="3657600" cy="3458824"/>
          </a:xfrm>
          <a:custGeom>
            <a:avLst/>
            <a:gdLst>
              <a:gd name="connsiteX0" fmla="*/ 1498349 w 3666654"/>
              <a:gd name="connsiteY0" fmla="*/ 0 h 3350914"/>
              <a:gd name="connsiteX1" fmla="*/ 3666654 w 3666654"/>
              <a:gd name="connsiteY1" fmla="*/ 2168305 h 3350914"/>
              <a:gd name="connsiteX2" fmla="*/ 3404952 w 3666654"/>
              <a:gd name="connsiteY2" fmla="*/ 3201848 h 3350914"/>
              <a:gd name="connsiteX3" fmla="*/ 3314392 w 3666654"/>
              <a:gd name="connsiteY3" fmla="*/ 3350914 h 3350914"/>
              <a:gd name="connsiteX4" fmla="*/ 0 w 3666654"/>
              <a:gd name="connsiteY4" fmla="*/ 3350914 h 3350914"/>
              <a:gd name="connsiteX5" fmla="*/ 0 w 3666654"/>
              <a:gd name="connsiteY5" fmla="*/ 603386 h 3350914"/>
              <a:gd name="connsiteX6" fmla="*/ 119106 w 3666654"/>
              <a:gd name="connsiteY6" fmla="*/ 495136 h 3350914"/>
              <a:gd name="connsiteX7" fmla="*/ 1498349 w 3666654"/>
              <a:gd name="connsiteY7" fmla="*/ 0 h 335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66654" h="3350914">
                <a:moveTo>
                  <a:pt x="1498349" y="0"/>
                </a:moveTo>
                <a:cubicBezTo>
                  <a:pt x="2695871" y="0"/>
                  <a:pt x="3666654" y="970783"/>
                  <a:pt x="3666654" y="2168305"/>
                </a:cubicBezTo>
                <a:cubicBezTo>
                  <a:pt x="3666654" y="2542531"/>
                  <a:pt x="3571851" y="2894614"/>
                  <a:pt x="3404952" y="3201848"/>
                </a:cubicBezTo>
                <a:lnTo>
                  <a:pt x="3314392" y="3350914"/>
                </a:lnTo>
                <a:lnTo>
                  <a:pt x="0" y="3350914"/>
                </a:lnTo>
                <a:lnTo>
                  <a:pt x="0" y="603386"/>
                </a:lnTo>
                <a:lnTo>
                  <a:pt x="119106" y="495136"/>
                </a:lnTo>
                <a:cubicBezTo>
                  <a:pt x="493917" y="185814"/>
                  <a:pt x="974433" y="0"/>
                  <a:pt x="149834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21094" y="428076"/>
            <a:ext cx="44768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chemeClr val="bg1"/>
                </a:solidFill>
              </a:rPr>
              <a:t>Caracterización del acceso a servicios preventivos por grupos de </a:t>
            </a:r>
            <a:r>
              <a:rPr lang="es-ES" sz="2400" b="1" dirty="0" smtClean="0">
                <a:solidFill>
                  <a:schemeClr val="bg1"/>
                </a:solidFill>
              </a:rPr>
              <a:t>edad</a:t>
            </a:r>
            <a:endParaRPr lang="en-IN" sz="2400" b="1" dirty="0">
              <a:solidFill>
                <a:schemeClr val="bg1"/>
              </a:solidFill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1947391" y="5867054"/>
            <a:ext cx="1756592" cy="1015621"/>
          </a:xfrm>
          <a:custGeom>
            <a:avLst/>
            <a:gdLst>
              <a:gd name="connsiteX0" fmla="*/ 658722 w 1317444"/>
              <a:gd name="connsiteY0" fmla="*/ 0 h 761716"/>
              <a:gd name="connsiteX1" fmla="*/ 1317444 w 1317444"/>
              <a:gd name="connsiteY1" fmla="*/ 658722 h 761716"/>
              <a:gd name="connsiteX2" fmla="*/ 1307061 w 1317444"/>
              <a:gd name="connsiteY2" fmla="*/ 761716 h 761716"/>
              <a:gd name="connsiteX3" fmla="*/ 10383 w 1317444"/>
              <a:gd name="connsiteY3" fmla="*/ 761716 h 761716"/>
              <a:gd name="connsiteX4" fmla="*/ 0 w 1317444"/>
              <a:gd name="connsiteY4" fmla="*/ 658722 h 761716"/>
              <a:gd name="connsiteX5" fmla="*/ 658722 w 1317444"/>
              <a:gd name="connsiteY5" fmla="*/ 0 h 76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7444" h="761716">
                <a:moveTo>
                  <a:pt x="658722" y="0"/>
                </a:moveTo>
                <a:cubicBezTo>
                  <a:pt x="1022524" y="0"/>
                  <a:pt x="1317444" y="294920"/>
                  <a:pt x="1317444" y="658722"/>
                </a:cubicBezTo>
                <a:lnTo>
                  <a:pt x="1307061" y="761716"/>
                </a:lnTo>
                <a:lnTo>
                  <a:pt x="10383" y="761716"/>
                </a:lnTo>
                <a:lnTo>
                  <a:pt x="0" y="658722"/>
                </a:lnTo>
                <a:cubicBezTo>
                  <a:pt x="0" y="294920"/>
                  <a:pt x="294920" y="0"/>
                  <a:pt x="65872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746" y="1287748"/>
            <a:ext cx="10364606" cy="55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70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081243"/>
            <a:ext cx="12192000" cy="27767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sp>
        <p:nvSpPr>
          <p:cNvPr id="61" name="Rectangle 60"/>
          <p:cNvSpPr/>
          <p:nvPr/>
        </p:nvSpPr>
        <p:spPr>
          <a:xfrm>
            <a:off x="427026" y="1439079"/>
            <a:ext cx="44497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En lo relacionado con el acceso a servicios de salud por nivel educativo del jefe del hogar, se encontró que:</a:t>
            </a:r>
          </a:p>
        </p:txBody>
      </p:sp>
      <p:sp>
        <p:nvSpPr>
          <p:cNvPr id="4" name="Rectángulo 3"/>
          <p:cNvSpPr/>
          <p:nvPr/>
        </p:nvSpPr>
        <p:spPr>
          <a:xfrm>
            <a:off x="756465" y="4466095"/>
            <a:ext cx="406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El nivel educativo del jefe del hogar es bachillerato, 35,1</a:t>
            </a:r>
            <a:r>
              <a:rPr lang="es-CO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%</a:t>
            </a:r>
            <a:endParaRPr lang="es-CO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465" y="1058729"/>
            <a:ext cx="6881424" cy="5682343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427026" y="319236"/>
            <a:ext cx="986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accent3">
                    <a:lumMod val="75000"/>
                  </a:schemeClr>
                </a:solidFill>
              </a:rPr>
              <a:t>Factores relacionados con </a:t>
            </a:r>
            <a:r>
              <a:rPr lang="es-ES" sz="3200" b="1" dirty="0" smtClean="0">
                <a:solidFill>
                  <a:schemeClr val="accent3">
                    <a:lumMod val="75000"/>
                  </a:schemeClr>
                </a:solidFill>
              </a:rPr>
              <a:t>el acceso </a:t>
            </a:r>
            <a:r>
              <a:rPr lang="es-ES" sz="3200" b="1" dirty="0">
                <a:solidFill>
                  <a:schemeClr val="accent3">
                    <a:lumMod val="75000"/>
                  </a:schemeClr>
                </a:solidFill>
              </a:rPr>
              <a:t>a servicios preventivos</a:t>
            </a:r>
            <a:endParaRPr lang="en-IN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955279" y="4279501"/>
            <a:ext cx="40512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contrastado con el 79,4% de aquellos hogares donde el jefe del hogar tiene un nivel de formación profesional.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3495" y="1053836"/>
            <a:ext cx="3787833" cy="80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36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081243"/>
            <a:ext cx="12192000" cy="27767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sp>
        <p:nvSpPr>
          <p:cNvPr id="67" name="TextBox 66"/>
          <p:cNvSpPr txBox="1"/>
          <p:nvPr/>
        </p:nvSpPr>
        <p:spPr>
          <a:xfrm>
            <a:off x="172052" y="4627015"/>
            <a:ext cx="54295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rgbClr val="FFFF00"/>
                </a:solidFill>
              </a:rPr>
              <a:t>Factores relacionados con </a:t>
            </a:r>
            <a:r>
              <a:rPr lang="es-ES" sz="3200" b="1" dirty="0" smtClean="0">
                <a:solidFill>
                  <a:srgbClr val="FFFF00"/>
                </a:solidFill>
              </a:rPr>
              <a:t>el acceso </a:t>
            </a:r>
            <a:r>
              <a:rPr lang="es-ES" sz="3200" b="1" dirty="0">
                <a:solidFill>
                  <a:srgbClr val="FFFF00"/>
                </a:solidFill>
              </a:rPr>
              <a:t>a servicios preventivos</a:t>
            </a:r>
            <a:endParaRPr lang="en-IN" sz="3200" b="1" dirty="0">
              <a:solidFill>
                <a:srgbClr val="FFFF0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5739254" y="4627015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En lo que respecta a los ingresos mensuales del hogar:</a:t>
            </a:r>
          </a:p>
          <a:p>
            <a:endParaRPr lang="es-E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s-ES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En los hogares con ingresos mayores a 2 SMLV presentan porcentajes de acceso del 87,9%, mientras que los hogares en los que el nivel de ingreso es de 2 o menos SMLV el acceso es 20,2%.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931" y="319314"/>
            <a:ext cx="9476138" cy="445284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931" y="237671"/>
            <a:ext cx="9476138" cy="445284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995" y="319314"/>
            <a:ext cx="3949953" cy="836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05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081243"/>
            <a:ext cx="12192000" cy="27767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sp>
        <p:nvSpPr>
          <p:cNvPr id="67" name="TextBox 66"/>
          <p:cNvSpPr txBox="1"/>
          <p:nvPr/>
        </p:nvSpPr>
        <p:spPr>
          <a:xfrm>
            <a:off x="172052" y="4627015"/>
            <a:ext cx="54295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rgbClr val="FFFF00"/>
                </a:solidFill>
              </a:rPr>
              <a:t>Factores relacionados con </a:t>
            </a:r>
            <a:r>
              <a:rPr lang="es-ES" sz="3200" b="1" dirty="0" smtClean="0">
                <a:solidFill>
                  <a:srgbClr val="FFFF00"/>
                </a:solidFill>
              </a:rPr>
              <a:t>el acceso </a:t>
            </a:r>
            <a:r>
              <a:rPr lang="es-ES" sz="3200" b="1" dirty="0">
                <a:solidFill>
                  <a:srgbClr val="FFFF00"/>
                </a:solidFill>
              </a:rPr>
              <a:t>a servicios preventivos</a:t>
            </a:r>
            <a:endParaRPr lang="en-IN" sz="3200" b="1" dirty="0">
              <a:solidFill>
                <a:srgbClr val="FFFF0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5739254" y="4627015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En lo relacionado con la tenencia de la vivienda:</a:t>
            </a:r>
          </a:p>
          <a:p>
            <a:endParaRPr lang="es-E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s-ES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Los hogares que manifestaron tener vivienda propia presentaron un acceso a los servicios de salud de 93% mientras que los hogares con vivienda en alquiler el acceso a los servicios de salud fue del 15,3%.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14" y="340172"/>
            <a:ext cx="8839202" cy="496979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0246" y="340172"/>
            <a:ext cx="4330689" cy="917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3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6763655" y="449364"/>
            <a:ext cx="5428342" cy="950555"/>
            <a:chOff x="5072742" y="337023"/>
            <a:chExt cx="4071257" cy="712916"/>
          </a:xfrm>
        </p:grpSpPr>
        <p:sp>
          <p:nvSpPr>
            <p:cNvPr id="23" name="Round Same Side Corner Rectangle 22"/>
            <p:cNvSpPr/>
            <p:nvPr/>
          </p:nvSpPr>
          <p:spPr>
            <a:xfrm rot="16200000">
              <a:off x="6751913" y="-1342148"/>
              <a:ext cx="712916" cy="4071257"/>
            </a:xfrm>
            <a:prstGeom prst="round2Same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483420" y="381856"/>
              <a:ext cx="2349442" cy="6232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err="1" smtClean="0">
                  <a:solidFill>
                    <a:schemeClr val="bg1"/>
                  </a:solidFill>
                </a:rPr>
                <a:t>Discusión</a:t>
              </a:r>
              <a:endParaRPr lang="en-IN" sz="4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6" name="Freeform 25"/>
          <p:cNvSpPr>
            <a:spLocks/>
          </p:cNvSpPr>
          <p:nvPr/>
        </p:nvSpPr>
        <p:spPr bwMode="auto">
          <a:xfrm>
            <a:off x="697346" y="588542"/>
            <a:ext cx="510308" cy="672199"/>
          </a:xfrm>
          <a:custGeom>
            <a:avLst/>
            <a:gdLst>
              <a:gd name="T0" fmla="*/ 40 w 41"/>
              <a:gd name="T1" fmla="*/ 7 h 54"/>
              <a:gd name="T2" fmla="*/ 40 w 41"/>
              <a:gd name="T3" fmla="*/ 14 h 54"/>
              <a:gd name="T4" fmla="*/ 38 w 41"/>
              <a:gd name="T5" fmla="*/ 21 h 54"/>
              <a:gd name="T6" fmla="*/ 36 w 41"/>
              <a:gd name="T7" fmla="*/ 26 h 54"/>
              <a:gd name="T8" fmla="*/ 36 w 41"/>
              <a:gd name="T9" fmla="*/ 32 h 54"/>
              <a:gd name="T10" fmla="*/ 35 w 41"/>
              <a:gd name="T11" fmla="*/ 40 h 54"/>
              <a:gd name="T12" fmla="*/ 29 w 41"/>
              <a:gd name="T13" fmla="*/ 54 h 54"/>
              <a:gd name="T14" fmla="*/ 28 w 41"/>
              <a:gd name="T15" fmla="*/ 53 h 54"/>
              <a:gd name="T16" fmla="*/ 27 w 41"/>
              <a:gd name="T17" fmla="*/ 52 h 54"/>
              <a:gd name="T18" fmla="*/ 26 w 41"/>
              <a:gd name="T19" fmla="*/ 50 h 54"/>
              <a:gd name="T20" fmla="*/ 26 w 41"/>
              <a:gd name="T21" fmla="*/ 47 h 54"/>
              <a:gd name="T22" fmla="*/ 26 w 41"/>
              <a:gd name="T23" fmla="*/ 44 h 54"/>
              <a:gd name="T24" fmla="*/ 26 w 41"/>
              <a:gd name="T25" fmla="*/ 41 h 54"/>
              <a:gd name="T26" fmla="*/ 26 w 41"/>
              <a:gd name="T27" fmla="*/ 36 h 54"/>
              <a:gd name="T28" fmla="*/ 20 w 41"/>
              <a:gd name="T29" fmla="*/ 29 h 54"/>
              <a:gd name="T30" fmla="*/ 14 w 41"/>
              <a:gd name="T31" fmla="*/ 36 h 54"/>
              <a:gd name="T32" fmla="*/ 14 w 41"/>
              <a:gd name="T33" fmla="*/ 41 h 54"/>
              <a:gd name="T34" fmla="*/ 14 w 41"/>
              <a:gd name="T35" fmla="*/ 44 h 54"/>
              <a:gd name="T36" fmla="*/ 14 w 41"/>
              <a:gd name="T37" fmla="*/ 47 h 54"/>
              <a:gd name="T38" fmla="*/ 14 w 41"/>
              <a:gd name="T39" fmla="*/ 50 h 54"/>
              <a:gd name="T40" fmla="*/ 14 w 41"/>
              <a:gd name="T41" fmla="*/ 52 h 54"/>
              <a:gd name="T42" fmla="*/ 13 w 41"/>
              <a:gd name="T43" fmla="*/ 53 h 54"/>
              <a:gd name="T44" fmla="*/ 11 w 41"/>
              <a:gd name="T45" fmla="*/ 54 h 54"/>
              <a:gd name="T46" fmla="*/ 5 w 41"/>
              <a:gd name="T47" fmla="*/ 40 h 54"/>
              <a:gd name="T48" fmla="*/ 5 w 41"/>
              <a:gd name="T49" fmla="*/ 32 h 54"/>
              <a:gd name="T50" fmla="*/ 5 w 41"/>
              <a:gd name="T51" fmla="*/ 26 h 54"/>
              <a:gd name="T52" fmla="*/ 3 w 41"/>
              <a:gd name="T53" fmla="*/ 21 h 54"/>
              <a:gd name="T54" fmla="*/ 0 w 41"/>
              <a:gd name="T55" fmla="*/ 14 h 54"/>
              <a:gd name="T56" fmla="*/ 0 w 41"/>
              <a:gd name="T57" fmla="*/ 7 h 54"/>
              <a:gd name="T58" fmla="*/ 6 w 41"/>
              <a:gd name="T59" fmla="*/ 0 h 54"/>
              <a:gd name="T60" fmla="*/ 13 w 41"/>
              <a:gd name="T61" fmla="*/ 1 h 54"/>
              <a:gd name="T62" fmla="*/ 20 w 41"/>
              <a:gd name="T63" fmla="*/ 2 h 54"/>
              <a:gd name="T64" fmla="*/ 27 w 41"/>
              <a:gd name="T65" fmla="*/ 1 h 54"/>
              <a:gd name="T66" fmla="*/ 35 w 41"/>
              <a:gd name="T67" fmla="*/ 0 h 54"/>
              <a:gd name="T68" fmla="*/ 40 w 41"/>
              <a:gd name="T69" fmla="*/ 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1" h="54">
                <a:moveTo>
                  <a:pt x="40" y="7"/>
                </a:moveTo>
                <a:cubicBezTo>
                  <a:pt x="41" y="10"/>
                  <a:pt x="41" y="12"/>
                  <a:pt x="40" y="14"/>
                </a:cubicBezTo>
                <a:cubicBezTo>
                  <a:pt x="39" y="16"/>
                  <a:pt x="39" y="19"/>
                  <a:pt x="38" y="21"/>
                </a:cubicBezTo>
                <a:cubicBezTo>
                  <a:pt x="37" y="23"/>
                  <a:pt x="36" y="25"/>
                  <a:pt x="36" y="26"/>
                </a:cubicBezTo>
                <a:cubicBezTo>
                  <a:pt x="36" y="27"/>
                  <a:pt x="35" y="29"/>
                  <a:pt x="36" y="32"/>
                </a:cubicBezTo>
                <a:cubicBezTo>
                  <a:pt x="36" y="35"/>
                  <a:pt x="36" y="38"/>
                  <a:pt x="35" y="40"/>
                </a:cubicBezTo>
                <a:cubicBezTo>
                  <a:pt x="34" y="49"/>
                  <a:pt x="32" y="54"/>
                  <a:pt x="29" y="54"/>
                </a:cubicBezTo>
                <a:cubicBezTo>
                  <a:pt x="29" y="54"/>
                  <a:pt x="28" y="54"/>
                  <a:pt x="28" y="53"/>
                </a:cubicBezTo>
                <a:cubicBezTo>
                  <a:pt x="27" y="53"/>
                  <a:pt x="27" y="53"/>
                  <a:pt x="27" y="52"/>
                </a:cubicBezTo>
                <a:cubicBezTo>
                  <a:pt x="26" y="51"/>
                  <a:pt x="26" y="50"/>
                  <a:pt x="26" y="50"/>
                </a:cubicBezTo>
                <a:cubicBezTo>
                  <a:pt x="26" y="49"/>
                  <a:pt x="26" y="48"/>
                  <a:pt x="26" y="47"/>
                </a:cubicBezTo>
                <a:cubicBezTo>
                  <a:pt x="26" y="46"/>
                  <a:pt x="26" y="45"/>
                  <a:pt x="26" y="44"/>
                </a:cubicBezTo>
                <a:cubicBezTo>
                  <a:pt x="26" y="43"/>
                  <a:pt x="26" y="42"/>
                  <a:pt x="26" y="41"/>
                </a:cubicBezTo>
                <a:cubicBezTo>
                  <a:pt x="26" y="39"/>
                  <a:pt x="26" y="37"/>
                  <a:pt x="26" y="36"/>
                </a:cubicBezTo>
                <a:cubicBezTo>
                  <a:pt x="26" y="31"/>
                  <a:pt x="24" y="29"/>
                  <a:pt x="20" y="29"/>
                </a:cubicBezTo>
                <a:cubicBezTo>
                  <a:pt x="16" y="29"/>
                  <a:pt x="14" y="31"/>
                  <a:pt x="14" y="36"/>
                </a:cubicBezTo>
                <a:cubicBezTo>
                  <a:pt x="14" y="37"/>
                  <a:pt x="14" y="39"/>
                  <a:pt x="14" y="41"/>
                </a:cubicBezTo>
                <a:cubicBezTo>
                  <a:pt x="14" y="42"/>
                  <a:pt x="14" y="43"/>
                  <a:pt x="14" y="44"/>
                </a:cubicBezTo>
                <a:cubicBezTo>
                  <a:pt x="14" y="45"/>
                  <a:pt x="14" y="46"/>
                  <a:pt x="14" y="47"/>
                </a:cubicBezTo>
                <a:cubicBezTo>
                  <a:pt x="14" y="48"/>
                  <a:pt x="14" y="49"/>
                  <a:pt x="14" y="50"/>
                </a:cubicBezTo>
                <a:cubicBezTo>
                  <a:pt x="14" y="50"/>
                  <a:pt x="14" y="51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4"/>
                  <a:pt x="12" y="54"/>
                  <a:pt x="11" y="54"/>
                </a:cubicBezTo>
                <a:cubicBezTo>
                  <a:pt x="8" y="54"/>
                  <a:pt x="6" y="49"/>
                  <a:pt x="5" y="40"/>
                </a:cubicBezTo>
                <a:cubicBezTo>
                  <a:pt x="5" y="38"/>
                  <a:pt x="5" y="35"/>
                  <a:pt x="5" y="32"/>
                </a:cubicBezTo>
                <a:cubicBezTo>
                  <a:pt x="5" y="29"/>
                  <a:pt x="5" y="27"/>
                  <a:pt x="5" y="26"/>
                </a:cubicBezTo>
                <a:cubicBezTo>
                  <a:pt x="4" y="25"/>
                  <a:pt x="4" y="23"/>
                  <a:pt x="3" y="21"/>
                </a:cubicBezTo>
                <a:cubicBezTo>
                  <a:pt x="2" y="19"/>
                  <a:pt x="1" y="16"/>
                  <a:pt x="0" y="14"/>
                </a:cubicBezTo>
                <a:cubicBezTo>
                  <a:pt x="0" y="12"/>
                  <a:pt x="0" y="10"/>
                  <a:pt x="0" y="7"/>
                </a:cubicBezTo>
                <a:cubicBezTo>
                  <a:pt x="1" y="4"/>
                  <a:pt x="3" y="1"/>
                  <a:pt x="6" y="0"/>
                </a:cubicBezTo>
                <a:cubicBezTo>
                  <a:pt x="8" y="0"/>
                  <a:pt x="10" y="0"/>
                  <a:pt x="13" y="1"/>
                </a:cubicBezTo>
                <a:cubicBezTo>
                  <a:pt x="16" y="2"/>
                  <a:pt x="19" y="2"/>
                  <a:pt x="20" y="2"/>
                </a:cubicBezTo>
                <a:cubicBezTo>
                  <a:pt x="22" y="2"/>
                  <a:pt x="24" y="2"/>
                  <a:pt x="27" y="1"/>
                </a:cubicBezTo>
                <a:cubicBezTo>
                  <a:pt x="30" y="0"/>
                  <a:pt x="33" y="0"/>
                  <a:pt x="35" y="0"/>
                </a:cubicBezTo>
                <a:cubicBezTo>
                  <a:pt x="38" y="1"/>
                  <a:pt x="39" y="4"/>
                  <a:pt x="40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8" t="2169" r="5821" b="5141"/>
          <a:stretch/>
        </p:blipFill>
        <p:spPr>
          <a:xfrm>
            <a:off x="3684811" y="1260741"/>
            <a:ext cx="8507187" cy="555171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032" y="1633571"/>
            <a:ext cx="2922815" cy="2318657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644965" y="4036598"/>
            <a:ext cx="289694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1400" b="1" dirty="0">
                <a:latin typeface="Times New Roman" panose="02020603050405020304" pitchFamily="18" charset="0"/>
                <a:ea typeface="Calibri" panose="020F0502020204030204" pitchFamily="34" charset="0"/>
              </a:rPr>
              <a:t>15% a 21</a:t>
            </a:r>
            <a:r>
              <a:rPr lang="es-CO" sz="1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%</a:t>
            </a:r>
          </a:p>
          <a:p>
            <a:pPr algn="ctr"/>
            <a:r>
              <a:rPr lang="es-419" sz="1400" b="1" dirty="0">
                <a:latin typeface="Times New Roman" panose="02020603050405020304" pitchFamily="18" charset="0"/>
                <a:ea typeface="Calibri" panose="020F0502020204030204" pitchFamily="34" charset="0"/>
              </a:rPr>
              <a:t>Argentina, Brasil, Colombia y </a:t>
            </a:r>
            <a:r>
              <a:rPr lang="es-419" sz="1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Perú</a:t>
            </a:r>
          </a:p>
          <a:p>
            <a:pPr algn="ctr"/>
            <a:r>
              <a:rPr lang="es-419" sz="1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OPS 2013 - 2014 </a:t>
            </a:r>
            <a:r>
              <a:rPr lang="es-CO" sz="1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s-419" sz="1400" b="1" dirty="0"/>
          </a:p>
        </p:txBody>
      </p:sp>
    </p:spTree>
    <p:extLst>
      <p:ext uri="{BB962C8B-B14F-4D97-AF65-F5344CB8AC3E}">
        <p14:creationId xmlns:p14="http://schemas.microsoft.com/office/powerpoint/2010/main" val="178216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rcador de posición de imagen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0" r="11990"/>
          <a:stretch>
            <a:fillRect/>
          </a:stretch>
        </p:blipFill>
        <p:spPr>
          <a:solidFill>
            <a:schemeClr val="bg1">
              <a:lumMod val="95000"/>
            </a:schemeClr>
          </a:solidFill>
        </p:spPr>
      </p:pic>
      <p:grpSp>
        <p:nvGrpSpPr>
          <p:cNvPr id="22" name="Group 21"/>
          <p:cNvGrpSpPr/>
          <p:nvPr/>
        </p:nvGrpSpPr>
        <p:grpSpPr>
          <a:xfrm>
            <a:off x="2882900" y="449365"/>
            <a:ext cx="9309100" cy="950555"/>
            <a:chOff x="2162175" y="337024"/>
            <a:chExt cx="6981825" cy="712916"/>
          </a:xfrm>
        </p:grpSpPr>
        <p:sp>
          <p:nvSpPr>
            <p:cNvPr id="23" name="Round Same Side Corner Rectangle 22"/>
            <p:cNvSpPr/>
            <p:nvPr/>
          </p:nvSpPr>
          <p:spPr>
            <a:xfrm rot="16200000">
              <a:off x="5296630" y="-2797431"/>
              <a:ext cx="712916" cy="6981825"/>
            </a:xfrm>
            <a:prstGeom prst="round2Same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334284" y="364277"/>
              <a:ext cx="2349442" cy="6232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err="1" smtClean="0">
                  <a:solidFill>
                    <a:schemeClr val="bg1"/>
                  </a:solidFill>
                </a:rPr>
                <a:t>Discusión</a:t>
              </a:r>
              <a:endParaRPr lang="en-IN" sz="4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915115" y="2906318"/>
            <a:ext cx="5529227" cy="2236510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marL="171450" indent="-17145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Mejía </a:t>
            </a:r>
            <a:r>
              <a:rPr lang="es-E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Mejía</a:t>
            </a: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y </a:t>
            </a:r>
            <a:r>
              <a:rPr lang="es-E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cols</a:t>
            </a: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(Salud, 2007) refieren que a mayor educación, el acceso a los servicios de salud </a:t>
            </a:r>
            <a:r>
              <a:rPr lang="es-E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aumenta</a:t>
            </a:r>
          </a:p>
          <a:p>
            <a:pPr>
              <a:lnSpc>
                <a:spcPct val="150000"/>
              </a:lnSpc>
              <a:spcBef>
                <a:spcPts val="800"/>
              </a:spcBef>
            </a:pPr>
            <a:endParaRPr lang="es-E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71450" indent="-171450">
              <a:lnSpc>
                <a:spcPct val="15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Mendoza </a:t>
            </a:r>
            <a:r>
              <a:rPr lang="es-E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Sassi</a:t>
            </a: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y </a:t>
            </a:r>
            <a:r>
              <a:rPr lang="es-E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cols</a:t>
            </a: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(2001)(Salud, 2007), quienes encuentran una asociación positiva entre años de estudio y utilización de los servicios de salud. </a:t>
            </a:r>
          </a:p>
        </p:txBody>
      </p:sp>
    </p:spTree>
    <p:extLst>
      <p:ext uri="{BB962C8B-B14F-4D97-AF65-F5344CB8AC3E}">
        <p14:creationId xmlns:p14="http://schemas.microsoft.com/office/powerpoint/2010/main" val="253466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 54"/>
          <p:cNvSpPr/>
          <p:nvPr/>
        </p:nvSpPr>
        <p:spPr>
          <a:xfrm rot="16200000">
            <a:off x="-407626" y="596474"/>
            <a:ext cx="6858004" cy="5665049"/>
          </a:xfrm>
          <a:custGeom>
            <a:avLst/>
            <a:gdLst>
              <a:gd name="connsiteX0" fmla="*/ 5143503 w 5143503"/>
              <a:gd name="connsiteY0" fmla="*/ 0 h 4248787"/>
              <a:gd name="connsiteX1" fmla="*/ 5143503 w 5143503"/>
              <a:gd name="connsiteY1" fmla="*/ 3453150 h 4248787"/>
              <a:gd name="connsiteX2" fmla="*/ 5023628 w 5143503"/>
              <a:gd name="connsiteY2" fmla="*/ 3455030 h 4248787"/>
              <a:gd name="connsiteX3" fmla="*/ 0 w 5143503"/>
              <a:gd name="connsiteY3" fmla="*/ 4019121 h 4248787"/>
              <a:gd name="connsiteX4" fmla="*/ 0 w 5143503"/>
              <a:gd name="connsiteY4" fmla="*/ 0 h 4248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3503" h="4248787">
                <a:moveTo>
                  <a:pt x="5143503" y="0"/>
                </a:moveTo>
                <a:lnTo>
                  <a:pt x="5143503" y="3453150"/>
                </a:lnTo>
                <a:lnTo>
                  <a:pt x="5023628" y="3455030"/>
                </a:lnTo>
                <a:cubicBezTo>
                  <a:pt x="2628816" y="3531454"/>
                  <a:pt x="2549155" y="4742933"/>
                  <a:pt x="0" y="401912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7" name="Flowchart: Document 6"/>
          <p:cNvSpPr/>
          <p:nvPr/>
        </p:nvSpPr>
        <p:spPr>
          <a:xfrm rot="16200000">
            <a:off x="-559904" y="559907"/>
            <a:ext cx="6858003" cy="5738187"/>
          </a:xfrm>
          <a:prstGeom prst="flowChartDocumen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56" name="Freeform 55"/>
          <p:cNvSpPr/>
          <p:nvPr/>
        </p:nvSpPr>
        <p:spPr>
          <a:xfrm flipV="1">
            <a:off x="0" y="-7"/>
            <a:ext cx="3657600" cy="3458824"/>
          </a:xfrm>
          <a:custGeom>
            <a:avLst/>
            <a:gdLst>
              <a:gd name="connsiteX0" fmla="*/ 1498349 w 3666654"/>
              <a:gd name="connsiteY0" fmla="*/ 0 h 3350914"/>
              <a:gd name="connsiteX1" fmla="*/ 3666654 w 3666654"/>
              <a:gd name="connsiteY1" fmla="*/ 2168305 h 3350914"/>
              <a:gd name="connsiteX2" fmla="*/ 3404952 w 3666654"/>
              <a:gd name="connsiteY2" fmla="*/ 3201848 h 3350914"/>
              <a:gd name="connsiteX3" fmla="*/ 3314392 w 3666654"/>
              <a:gd name="connsiteY3" fmla="*/ 3350914 h 3350914"/>
              <a:gd name="connsiteX4" fmla="*/ 0 w 3666654"/>
              <a:gd name="connsiteY4" fmla="*/ 3350914 h 3350914"/>
              <a:gd name="connsiteX5" fmla="*/ 0 w 3666654"/>
              <a:gd name="connsiteY5" fmla="*/ 603386 h 3350914"/>
              <a:gd name="connsiteX6" fmla="*/ 119106 w 3666654"/>
              <a:gd name="connsiteY6" fmla="*/ 495136 h 3350914"/>
              <a:gd name="connsiteX7" fmla="*/ 1498349 w 3666654"/>
              <a:gd name="connsiteY7" fmla="*/ 0 h 335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66654" h="3350914">
                <a:moveTo>
                  <a:pt x="1498349" y="0"/>
                </a:moveTo>
                <a:cubicBezTo>
                  <a:pt x="2695871" y="0"/>
                  <a:pt x="3666654" y="970783"/>
                  <a:pt x="3666654" y="2168305"/>
                </a:cubicBezTo>
                <a:cubicBezTo>
                  <a:pt x="3666654" y="2542531"/>
                  <a:pt x="3571851" y="2894614"/>
                  <a:pt x="3404952" y="3201848"/>
                </a:cubicBezTo>
                <a:lnTo>
                  <a:pt x="3314392" y="3350914"/>
                </a:lnTo>
                <a:lnTo>
                  <a:pt x="0" y="3350914"/>
                </a:lnTo>
                <a:lnTo>
                  <a:pt x="0" y="603386"/>
                </a:lnTo>
                <a:lnTo>
                  <a:pt x="119106" y="495136"/>
                </a:lnTo>
                <a:cubicBezTo>
                  <a:pt x="493917" y="185814"/>
                  <a:pt x="974433" y="0"/>
                  <a:pt x="149834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97093" y="645557"/>
            <a:ext cx="41427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</a:rPr>
              <a:t>Planteamiento del problema</a:t>
            </a:r>
            <a:endParaRPr lang="en-IN" sz="3600" b="1" dirty="0">
              <a:solidFill>
                <a:schemeClr val="bg1"/>
              </a:solidFill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1947391" y="5867054"/>
            <a:ext cx="1756592" cy="1015621"/>
          </a:xfrm>
          <a:custGeom>
            <a:avLst/>
            <a:gdLst>
              <a:gd name="connsiteX0" fmla="*/ 658722 w 1317444"/>
              <a:gd name="connsiteY0" fmla="*/ 0 h 761716"/>
              <a:gd name="connsiteX1" fmla="*/ 1317444 w 1317444"/>
              <a:gd name="connsiteY1" fmla="*/ 658722 h 761716"/>
              <a:gd name="connsiteX2" fmla="*/ 1307061 w 1317444"/>
              <a:gd name="connsiteY2" fmla="*/ 761716 h 761716"/>
              <a:gd name="connsiteX3" fmla="*/ 10383 w 1317444"/>
              <a:gd name="connsiteY3" fmla="*/ 761716 h 761716"/>
              <a:gd name="connsiteX4" fmla="*/ 0 w 1317444"/>
              <a:gd name="connsiteY4" fmla="*/ 658722 h 761716"/>
              <a:gd name="connsiteX5" fmla="*/ 658722 w 1317444"/>
              <a:gd name="connsiteY5" fmla="*/ 0 h 76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7444" h="761716">
                <a:moveTo>
                  <a:pt x="658722" y="0"/>
                </a:moveTo>
                <a:cubicBezTo>
                  <a:pt x="1022524" y="0"/>
                  <a:pt x="1317444" y="294920"/>
                  <a:pt x="1317444" y="658722"/>
                </a:cubicBezTo>
                <a:lnTo>
                  <a:pt x="1307061" y="761716"/>
                </a:lnTo>
                <a:lnTo>
                  <a:pt x="10383" y="761716"/>
                </a:lnTo>
                <a:lnTo>
                  <a:pt x="0" y="658722"/>
                </a:lnTo>
                <a:cubicBezTo>
                  <a:pt x="0" y="294920"/>
                  <a:pt x="294920" y="0"/>
                  <a:pt x="65872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4" name="Rectángulo 3"/>
          <p:cNvSpPr/>
          <p:nvPr/>
        </p:nvSpPr>
        <p:spPr>
          <a:xfrm>
            <a:off x="6844489" y="1196659"/>
            <a:ext cx="499099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Desigualdades en el campo de la </a:t>
            </a:r>
            <a:r>
              <a:rPr lang="es-E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salud</a:t>
            </a:r>
          </a:p>
          <a:p>
            <a:endParaRPr lang="es-ES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Inequidad en la distribución de los recursos </a:t>
            </a:r>
            <a:r>
              <a:rPr lang="es-E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sanitarios</a:t>
            </a:r>
          </a:p>
          <a:p>
            <a:endParaRPr lang="es-ES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tx1">
                    <a:lumMod val="90000"/>
                    <a:lumOff val="10000"/>
                  </a:schemeClr>
                </a:solidFill>
              </a:rPr>
              <a:t>Mayor concentración de prestadores en algunos </a:t>
            </a:r>
            <a:r>
              <a:rPr lang="es-E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territorios</a:t>
            </a:r>
          </a:p>
          <a:p>
            <a:endParaRPr lang="es-ES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tx1">
                    <a:lumMod val="90000"/>
                    <a:lumOff val="10000"/>
                  </a:schemeClr>
                </a:solidFill>
              </a:rPr>
              <a:t>Poca oferta de servicios de salud en pequeños </a:t>
            </a:r>
            <a:r>
              <a:rPr lang="es-E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municipios</a:t>
            </a:r>
          </a:p>
          <a:p>
            <a:endParaRPr lang="es-ES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Inequidades </a:t>
            </a:r>
            <a:r>
              <a:rPr lang="es-ES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de acceso a los servicios de salud preventivos en Jamundí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681" y="1606734"/>
            <a:ext cx="5738188" cy="4995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69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 Same Side Corner Rectangle 32"/>
          <p:cNvSpPr/>
          <p:nvPr/>
        </p:nvSpPr>
        <p:spPr>
          <a:xfrm rot="10800000">
            <a:off x="3962567" y="-1"/>
            <a:ext cx="1905640" cy="1610909"/>
          </a:xfrm>
          <a:prstGeom prst="round2Same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grpSp>
        <p:nvGrpSpPr>
          <p:cNvPr id="16" name="Group 15"/>
          <p:cNvGrpSpPr/>
          <p:nvPr/>
        </p:nvGrpSpPr>
        <p:grpSpPr>
          <a:xfrm>
            <a:off x="7120131" y="3616046"/>
            <a:ext cx="4217725" cy="1719431"/>
            <a:chOff x="2772608" y="1196900"/>
            <a:chExt cx="3163294" cy="1289573"/>
          </a:xfrm>
        </p:grpSpPr>
        <p:sp>
          <p:nvSpPr>
            <p:cNvPr id="17" name="TextBox 16"/>
            <p:cNvSpPr txBox="1"/>
            <p:nvPr/>
          </p:nvSpPr>
          <p:spPr>
            <a:xfrm>
              <a:off x="2772608" y="1196900"/>
              <a:ext cx="1525166" cy="788389"/>
            </a:xfrm>
            <a:prstGeom prst="rect">
              <a:avLst/>
            </a:prstGeom>
            <a:noFill/>
          </p:spPr>
          <p:txBody>
            <a:bodyPr wrap="none" lIns="0" rIns="120000" rtlCol="0">
              <a:spAutoFit/>
            </a:bodyPr>
            <a:lstStyle/>
            <a:p>
              <a:pPr lvl="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133" b="1" dirty="0">
                  <a:solidFill>
                    <a:schemeClr val="bg1"/>
                  </a:solidFill>
                  <a:latin typeface="+mj-lt"/>
                </a:rPr>
                <a:t>Dr. Alice</a:t>
              </a:r>
            </a:p>
            <a:p>
              <a:pPr lvl="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067" b="1" dirty="0">
                  <a:solidFill>
                    <a:schemeClr val="bg1"/>
                  </a:solidFill>
                  <a:latin typeface="+mj-lt"/>
                </a:rPr>
                <a:t>Specialty</a:t>
              </a:r>
              <a:r>
                <a:rPr lang="en-US" sz="1067" dirty="0">
                  <a:solidFill>
                    <a:schemeClr val="bg1"/>
                  </a:solidFill>
                  <a:latin typeface="+mj-lt"/>
                </a:rPr>
                <a:t> : </a:t>
              </a:r>
              <a:r>
                <a:rPr lang="en-US" sz="1067" b="1" dirty="0">
                  <a:solidFill>
                    <a:schemeClr val="bg1"/>
                  </a:solidFill>
                  <a:latin typeface="+mj-lt"/>
                </a:rPr>
                <a:t>Obesity</a:t>
              </a:r>
              <a:r>
                <a:rPr lang="en-US" sz="1067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067" b="1" dirty="0">
                  <a:solidFill>
                    <a:schemeClr val="bg1"/>
                  </a:solidFill>
                  <a:latin typeface="+mj-lt"/>
                </a:rPr>
                <a:t>Surgeon</a:t>
              </a:r>
            </a:p>
            <a:p>
              <a:pPr lvl="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067" b="1" dirty="0">
                  <a:solidFill>
                    <a:schemeClr val="bg1"/>
                  </a:solidFill>
                  <a:latin typeface="+mj-lt"/>
                </a:rPr>
                <a:t>Qualification</a:t>
              </a:r>
              <a:r>
                <a:rPr lang="en-US" sz="1067" dirty="0">
                  <a:solidFill>
                    <a:schemeClr val="bg1"/>
                  </a:solidFill>
                  <a:latin typeface="+mj-lt"/>
                </a:rPr>
                <a:t> : M.S, FAIS, FICS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772608" y="2136617"/>
              <a:ext cx="3163294" cy="34985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67" dirty="0">
                  <a:solidFill>
                    <a:schemeClr val="bg1"/>
                  </a:solidFill>
                </a:rPr>
                <a:t>Simply dummy text of the printing and typesetting industry. Lorem ipsum has been the industry's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885373" y="1799913"/>
            <a:ext cx="3115399" cy="830997"/>
          </a:xfrm>
          <a:prstGeom prst="rect">
            <a:avLst/>
          </a:prstGeom>
          <a:noFill/>
        </p:spPr>
        <p:txBody>
          <a:bodyPr wrap="square" lIns="120000" rIns="0" rtlCol="0">
            <a:spAutoFit/>
          </a:bodyPr>
          <a:lstStyle/>
          <a:p>
            <a:pPr algn="r"/>
            <a:r>
              <a:rPr lang="en-US" sz="4800" b="1" dirty="0" err="1" smtClean="0">
                <a:solidFill>
                  <a:schemeClr val="accent4"/>
                </a:solidFill>
              </a:rPr>
              <a:t>Discusión</a:t>
            </a:r>
            <a:endParaRPr lang="en-IN" sz="4800" b="1" dirty="0">
              <a:solidFill>
                <a:schemeClr val="accent4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 flipH="1">
            <a:off x="-1" y="5537675"/>
            <a:ext cx="2313569" cy="1320325"/>
            <a:chOff x="5174396" y="2881513"/>
            <a:chExt cx="3969605" cy="2265404"/>
          </a:xfrm>
        </p:grpSpPr>
        <p:sp>
          <p:nvSpPr>
            <p:cNvPr id="20" name="Freeform 19"/>
            <p:cNvSpPr/>
            <p:nvPr/>
          </p:nvSpPr>
          <p:spPr>
            <a:xfrm>
              <a:off x="5174396" y="2881513"/>
              <a:ext cx="3967121" cy="2264734"/>
            </a:xfrm>
            <a:custGeom>
              <a:avLst/>
              <a:gdLst>
                <a:gd name="connsiteX0" fmla="*/ 4423538 w 4423539"/>
                <a:gd name="connsiteY0" fmla="*/ 0 h 2525292"/>
                <a:gd name="connsiteX1" fmla="*/ 4423539 w 4423539"/>
                <a:gd name="connsiteY1" fmla="*/ 2299873 h 2525292"/>
                <a:gd name="connsiteX2" fmla="*/ 265512 w 4423539"/>
                <a:gd name="connsiteY2" fmla="*/ 2525292 h 2525292"/>
                <a:gd name="connsiteX3" fmla="*/ 0 w 4423539"/>
                <a:gd name="connsiteY3" fmla="*/ 2525291 h 2525292"/>
                <a:gd name="connsiteX4" fmla="*/ 30717 w 4423539"/>
                <a:gd name="connsiteY4" fmla="*/ 2489652 h 2525292"/>
                <a:gd name="connsiteX5" fmla="*/ 4400947 w 4423539"/>
                <a:gd name="connsiteY5" fmla="*/ 15303 h 252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23539" h="2525292">
                  <a:moveTo>
                    <a:pt x="4423538" y="0"/>
                  </a:moveTo>
                  <a:lnTo>
                    <a:pt x="4423539" y="2299873"/>
                  </a:lnTo>
                  <a:lnTo>
                    <a:pt x="265512" y="2525292"/>
                  </a:lnTo>
                  <a:lnTo>
                    <a:pt x="0" y="2525291"/>
                  </a:lnTo>
                  <a:lnTo>
                    <a:pt x="30717" y="2489652"/>
                  </a:lnTo>
                  <a:cubicBezTo>
                    <a:pt x="1715172" y="560873"/>
                    <a:pt x="2438847" y="1304783"/>
                    <a:pt x="4400947" y="15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5372887" y="3039452"/>
              <a:ext cx="3771114" cy="2107465"/>
            </a:xfrm>
            <a:custGeom>
              <a:avLst/>
              <a:gdLst>
                <a:gd name="connsiteX0" fmla="*/ 4170350 w 4170350"/>
                <a:gd name="connsiteY0" fmla="*/ 0 h 2343521"/>
                <a:gd name="connsiteX1" fmla="*/ 4170350 w 4170350"/>
                <a:gd name="connsiteY1" fmla="*/ 2343520 h 2343521"/>
                <a:gd name="connsiteX2" fmla="*/ 0 w 4170350"/>
                <a:gd name="connsiteY2" fmla="*/ 2343521 h 2343521"/>
                <a:gd name="connsiteX3" fmla="*/ 37799 w 4170350"/>
                <a:gd name="connsiteY3" fmla="*/ 2297090 h 2343521"/>
                <a:gd name="connsiteX4" fmla="*/ 4123034 w 4170350"/>
                <a:gd name="connsiteY4" fmla="*/ 33426 h 2343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70350" h="2343521">
                  <a:moveTo>
                    <a:pt x="4170350" y="0"/>
                  </a:moveTo>
                  <a:lnTo>
                    <a:pt x="4170350" y="2343520"/>
                  </a:lnTo>
                  <a:lnTo>
                    <a:pt x="0" y="2343521"/>
                  </a:lnTo>
                  <a:lnTo>
                    <a:pt x="37799" y="2297090"/>
                  </a:lnTo>
                  <a:cubicBezTo>
                    <a:pt x="1542225" y="476404"/>
                    <a:pt x="2248073" y="1336162"/>
                    <a:pt x="4123034" y="334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/>
            </a:p>
          </p:txBody>
        </p:sp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0" y="187046"/>
            <a:ext cx="9152403" cy="609790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882595" y="3506350"/>
            <a:ext cx="294545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err="1">
                <a:solidFill>
                  <a:schemeClr val="bg1"/>
                </a:solidFill>
              </a:rPr>
              <a:t>Dammert</a:t>
            </a:r>
            <a:r>
              <a:rPr lang="es-ES" dirty="0">
                <a:solidFill>
                  <a:schemeClr val="bg1"/>
                </a:solidFill>
              </a:rPr>
              <a:t> (2001) encontró que el nivel educativo de la madre contribuye significativamente en la reducción de riesgo de muerte a los niños menores de 23 meses.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8577393" y="1382523"/>
            <a:ext cx="320820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Los grupos extremos como son los niños y los ancianos utilizan más los servicios de salud que otros grupos de edad </a:t>
            </a:r>
            <a:r>
              <a:rPr lang="es-ES" dirty="0" smtClean="0"/>
              <a:t>.</a:t>
            </a:r>
          </a:p>
          <a:p>
            <a:endParaRPr lang="es-ES" dirty="0" smtClean="0"/>
          </a:p>
          <a:p>
            <a:r>
              <a:rPr lang="es-ES" sz="1600" dirty="0" smtClean="0"/>
              <a:t>(</a:t>
            </a:r>
            <a:r>
              <a:rPr lang="es-ES" sz="1600" dirty="0"/>
              <a:t>Mendoza-</a:t>
            </a:r>
            <a:r>
              <a:rPr lang="es-ES" sz="1600" dirty="0" err="1"/>
              <a:t>Sassi</a:t>
            </a:r>
            <a:r>
              <a:rPr lang="es-ES" sz="1600" dirty="0"/>
              <a:t> &amp; </a:t>
            </a:r>
            <a:r>
              <a:rPr lang="es-ES" sz="1600" dirty="0" err="1"/>
              <a:t>Béria</a:t>
            </a:r>
            <a:r>
              <a:rPr lang="es-ES" sz="1600" dirty="0"/>
              <a:t>, 2001) </a:t>
            </a:r>
            <a:endParaRPr lang="es-ES" sz="1600" dirty="0" smtClean="0"/>
          </a:p>
          <a:p>
            <a:r>
              <a:rPr lang="es-ES" sz="1600" dirty="0" smtClean="0"/>
              <a:t>(</a:t>
            </a:r>
            <a:r>
              <a:rPr lang="es-ES" sz="1600" dirty="0"/>
              <a:t>Vargas-Lorenzo et al., 2010).</a:t>
            </a:r>
          </a:p>
        </p:txBody>
      </p:sp>
    </p:spTree>
    <p:extLst>
      <p:ext uri="{BB962C8B-B14F-4D97-AF65-F5344CB8AC3E}">
        <p14:creationId xmlns:p14="http://schemas.microsoft.com/office/powerpoint/2010/main" val="126988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 Same Side Corner Rectangle 32"/>
          <p:cNvSpPr/>
          <p:nvPr/>
        </p:nvSpPr>
        <p:spPr>
          <a:xfrm rot="10800000">
            <a:off x="3962567" y="-1"/>
            <a:ext cx="1905640" cy="1610909"/>
          </a:xfrm>
          <a:prstGeom prst="round2Same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sp>
        <p:nvSpPr>
          <p:cNvPr id="9" name="TextBox 8"/>
          <p:cNvSpPr txBox="1"/>
          <p:nvPr/>
        </p:nvSpPr>
        <p:spPr>
          <a:xfrm>
            <a:off x="7753280" y="658558"/>
            <a:ext cx="3115399" cy="830997"/>
          </a:xfrm>
          <a:prstGeom prst="rect">
            <a:avLst/>
          </a:prstGeom>
          <a:noFill/>
        </p:spPr>
        <p:txBody>
          <a:bodyPr wrap="square" lIns="120000" rIns="0" rtlCol="0">
            <a:spAutoFit/>
          </a:bodyPr>
          <a:lstStyle/>
          <a:p>
            <a:pPr algn="r"/>
            <a:r>
              <a:rPr lang="en-US" sz="4800" b="1" dirty="0" err="1" smtClean="0">
                <a:solidFill>
                  <a:schemeClr val="accent4"/>
                </a:solidFill>
              </a:rPr>
              <a:t>Discusión</a:t>
            </a:r>
            <a:endParaRPr lang="en-IN" sz="4800" b="1" dirty="0">
              <a:solidFill>
                <a:schemeClr val="accent4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 flipH="1">
            <a:off x="-1" y="5537675"/>
            <a:ext cx="2313569" cy="1320325"/>
            <a:chOff x="5174396" y="2881513"/>
            <a:chExt cx="3969605" cy="2265404"/>
          </a:xfrm>
        </p:grpSpPr>
        <p:sp>
          <p:nvSpPr>
            <p:cNvPr id="20" name="Freeform 19"/>
            <p:cNvSpPr/>
            <p:nvPr/>
          </p:nvSpPr>
          <p:spPr>
            <a:xfrm>
              <a:off x="5174396" y="2881513"/>
              <a:ext cx="3967121" cy="2264734"/>
            </a:xfrm>
            <a:custGeom>
              <a:avLst/>
              <a:gdLst>
                <a:gd name="connsiteX0" fmla="*/ 4423538 w 4423539"/>
                <a:gd name="connsiteY0" fmla="*/ 0 h 2525292"/>
                <a:gd name="connsiteX1" fmla="*/ 4423539 w 4423539"/>
                <a:gd name="connsiteY1" fmla="*/ 2299873 h 2525292"/>
                <a:gd name="connsiteX2" fmla="*/ 265512 w 4423539"/>
                <a:gd name="connsiteY2" fmla="*/ 2525292 h 2525292"/>
                <a:gd name="connsiteX3" fmla="*/ 0 w 4423539"/>
                <a:gd name="connsiteY3" fmla="*/ 2525291 h 2525292"/>
                <a:gd name="connsiteX4" fmla="*/ 30717 w 4423539"/>
                <a:gd name="connsiteY4" fmla="*/ 2489652 h 2525292"/>
                <a:gd name="connsiteX5" fmla="*/ 4400947 w 4423539"/>
                <a:gd name="connsiteY5" fmla="*/ 15303 h 252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23539" h="2525292">
                  <a:moveTo>
                    <a:pt x="4423538" y="0"/>
                  </a:moveTo>
                  <a:lnTo>
                    <a:pt x="4423539" y="2299873"/>
                  </a:lnTo>
                  <a:lnTo>
                    <a:pt x="265512" y="2525292"/>
                  </a:lnTo>
                  <a:lnTo>
                    <a:pt x="0" y="2525291"/>
                  </a:lnTo>
                  <a:lnTo>
                    <a:pt x="30717" y="2489652"/>
                  </a:lnTo>
                  <a:cubicBezTo>
                    <a:pt x="1715172" y="560873"/>
                    <a:pt x="2438847" y="1304783"/>
                    <a:pt x="4400947" y="15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5372887" y="3039452"/>
              <a:ext cx="3771114" cy="2107465"/>
            </a:xfrm>
            <a:custGeom>
              <a:avLst/>
              <a:gdLst>
                <a:gd name="connsiteX0" fmla="*/ 4170350 w 4170350"/>
                <a:gd name="connsiteY0" fmla="*/ 0 h 2343521"/>
                <a:gd name="connsiteX1" fmla="*/ 4170350 w 4170350"/>
                <a:gd name="connsiteY1" fmla="*/ 2343520 h 2343521"/>
                <a:gd name="connsiteX2" fmla="*/ 0 w 4170350"/>
                <a:gd name="connsiteY2" fmla="*/ 2343521 h 2343521"/>
                <a:gd name="connsiteX3" fmla="*/ 37799 w 4170350"/>
                <a:gd name="connsiteY3" fmla="*/ 2297090 h 2343521"/>
                <a:gd name="connsiteX4" fmla="*/ 4123034 w 4170350"/>
                <a:gd name="connsiteY4" fmla="*/ 33426 h 2343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70350" h="2343521">
                  <a:moveTo>
                    <a:pt x="4170350" y="0"/>
                  </a:moveTo>
                  <a:lnTo>
                    <a:pt x="4170350" y="2343520"/>
                  </a:lnTo>
                  <a:lnTo>
                    <a:pt x="0" y="2343521"/>
                  </a:lnTo>
                  <a:lnTo>
                    <a:pt x="37799" y="2297090"/>
                  </a:lnTo>
                  <a:cubicBezTo>
                    <a:pt x="1542225" y="476404"/>
                    <a:pt x="2248073" y="1336162"/>
                    <a:pt x="4123034" y="334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/>
            </a:p>
          </p:txBody>
        </p:sp>
      </p:grp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263" y="1258486"/>
            <a:ext cx="9834952" cy="5537675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6988031" y="2307550"/>
            <a:ext cx="38806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Los municipios tienen la autonomía de diseñar sus propios planes en </a:t>
            </a:r>
            <a:r>
              <a:rPr lang="es-ES" dirty="0" smtClean="0"/>
              <a:t>salud. </a:t>
            </a:r>
          </a:p>
          <a:p>
            <a:endParaRPr lang="es-ES" dirty="0"/>
          </a:p>
          <a:p>
            <a:r>
              <a:rPr lang="es-ES" dirty="0" smtClean="0"/>
              <a:t>(</a:t>
            </a:r>
            <a:r>
              <a:rPr lang="es-ES" dirty="0"/>
              <a:t>Silva et al., 2002).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6838297" y="4384806"/>
            <a:ext cx="41801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Silva y </a:t>
            </a:r>
            <a:r>
              <a:rPr lang="es-ES" dirty="0" err="1" smtClean="0">
                <a:solidFill>
                  <a:schemeClr val="bg1"/>
                </a:solidFill>
              </a:rPr>
              <a:t>Cols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>
                <a:solidFill>
                  <a:schemeClr val="bg1"/>
                </a:solidFill>
              </a:rPr>
              <a:t>(2002) en su estudio de municipalización y aseguramiento en salud encontraron que las aseguradoras tienen un papel débil y ausente en la salud preventiva.</a:t>
            </a:r>
          </a:p>
        </p:txBody>
      </p:sp>
    </p:spTree>
    <p:extLst>
      <p:ext uri="{BB962C8B-B14F-4D97-AF65-F5344CB8AC3E}">
        <p14:creationId xmlns:p14="http://schemas.microsoft.com/office/powerpoint/2010/main" val="241442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 Same Side Corner Rectangle 32"/>
          <p:cNvSpPr/>
          <p:nvPr/>
        </p:nvSpPr>
        <p:spPr>
          <a:xfrm rot="10800000">
            <a:off x="3962567" y="-1"/>
            <a:ext cx="1905640" cy="1610909"/>
          </a:xfrm>
          <a:prstGeom prst="round2Same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sp>
        <p:nvSpPr>
          <p:cNvPr id="9" name="TextBox 8"/>
          <p:cNvSpPr txBox="1"/>
          <p:nvPr/>
        </p:nvSpPr>
        <p:spPr>
          <a:xfrm>
            <a:off x="7753280" y="658558"/>
            <a:ext cx="3115399" cy="830997"/>
          </a:xfrm>
          <a:prstGeom prst="rect">
            <a:avLst/>
          </a:prstGeom>
          <a:noFill/>
        </p:spPr>
        <p:txBody>
          <a:bodyPr wrap="square" lIns="120000" rIns="0" rtlCol="0">
            <a:spAutoFit/>
          </a:bodyPr>
          <a:lstStyle/>
          <a:p>
            <a:pPr algn="r"/>
            <a:r>
              <a:rPr lang="en-US" sz="4800" b="1" dirty="0" err="1" smtClean="0">
                <a:solidFill>
                  <a:schemeClr val="accent4"/>
                </a:solidFill>
              </a:rPr>
              <a:t>Discusión</a:t>
            </a:r>
            <a:endParaRPr lang="en-IN" sz="4800" b="1" dirty="0">
              <a:solidFill>
                <a:schemeClr val="accent4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 flipH="1">
            <a:off x="-1" y="5537675"/>
            <a:ext cx="2313569" cy="1320325"/>
            <a:chOff x="5174396" y="2881513"/>
            <a:chExt cx="3969605" cy="2265404"/>
          </a:xfrm>
        </p:grpSpPr>
        <p:sp>
          <p:nvSpPr>
            <p:cNvPr id="20" name="Freeform 19"/>
            <p:cNvSpPr/>
            <p:nvPr/>
          </p:nvSpPr>
          <p:spPr>
            <a:xfrm>
              <a:off x="5174396" y="2881513"/>
              <a:ext cx="3967121" cy="2264734"/>
            </a:xfrm>
            <a:custGeom>
              <a:avLst/>
              <a:gdLst>
                <a:gd name="connsiteX0" fmla="*/ 4423538 w 4423539"/>
                <a:gd name="connsiteY0" fmla="*/ 0 h 2525292"/>
                <a:gd name="connsiteX1" fmla="*/ 4423539 w 4423539"/>
                <a:gd name="connsiteY1" fmla="*/ 2299873 h 2525292"/>
                <a:gd name="connsiteX2" fmla="*/ 265512 w 4423539"/>
                <a:gd name="connsiteY2" fmla="*/ 2525292 h 2525292"/>
                <a:gd name="connsiteX3" fmla="*/ 0 w 4423539"/>
                <a:gd name="connsiteY3" fmla="*/ 2525291 h 2525292"/>
                <a:gd name="connsiteX4" fmla="*/ 30717 w 4423539"/>
                <a:gd name="connsiteY4" fmla="*/ 2489652 h 2525292"/>
                <a:gd name="connsiteX5" fmla="*/ 4400947 w 4423539"/>
                <a:gd name="connsiteY5" fmla="*/ 15303 h 252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23539" h="2525292">
                  <a:moveTo>
                    <a:pt x="4423538" y="0"/>
                  </a:moveTo>
                  <a:lnTo>
                    <a:pt x="4423539" y="2299873"/>
                  </a:lnTo>
                  <a:lnTo>
                    <a:pt x="265512" y="2525292"/>
                  </a:lnTo>
                  <a:lnTo>
                    <a:pt x="0" y="2525291"/>
                  </a:lnTo>
                  <a:lnTo>
                    <a:pt x="30717" y="2489652"/>
                  </a:lnTo>
                  <a:cubicBezTo>
                    <a:pt x="1715172" y="560873"/>
                    <a:pt x="2438847" y="1304783"/>
                    <a:pt x="4400947" y="15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5372887" y="3039452"/>
              <a:ext cx="3771114" cy="2107465"/>
            </a:xfrm>
            <a:custGeom>
              <a:avLst/>
              <a:gdLst>
                <a:gd name="connsiteX0" fmla="*/ 4170350 w 4170350"/>
                <a:gd name="connsiteY0" fmla="*/ 0 h 2343521"/>
                <a:gd name="connsiteX1" fmla="*/ 4170350 w 4170350"/>
                <a:gd name="connsiteY1" fmla="*/ 2343520 h 2343521"/>
                <a:gd name="connsiteX2" fmla="*/ 0 w 4170350"/>
                <a:gd name="connsiteY2" fmla="*/ 2343521 h 2343521"/>
                <a:gd name="connsiteX3" fmla="*/ 37799 w 4170350"/>
                <a:gd name="connsiteY3" fmla="*/ 2297090 h 2343521"/>
                <a:gd name="connsiteX4" fmla="*/ 4123034 w 4170350"/>
                <a:gd name="connsiteY4" fmla="*/ 33426 h 2343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70350" h="2343521">
                  <a:moveTo>
                    <a:pt x="4170350" y="0"/>
                  </a:moveTo>
                  <a:lnTo>
                    <a:pt x="4170350" y="2343520"/>
                  </a:lnTo>
                  <a:lnTo>
                    <a:pt x="0" y="2343521"/>
                  </a:lnTo>
                  <a:lnTo>
                    <a:pt x="37799" y="2297090"/>
                  </a:lnTo>
                  <a:cubicBezTo>
                    <a:pt x="1542225" y="476404"/>
                    <a:pt x="2248073" y="1336162"/>
                    <a:pt x="4123034" y="334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/>
            </a:p>
          </p:txBody>
        </p:sp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92" y="658558"/>
            <a:ext cx="10948229" cy="753291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500915" y="2773515"/>
            <a:ext cx="52396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>
                <a:solidFill>
                  <a:schemeClr val="bg1"/>
                </a:solidFill>
              </a:rPr>
              <a:t>Barreras de acceso relacionadas con lo económico, con lo geográfico, lo administrativo, lo cultural, lo normativo, la falta de confianza en el médico, y con la </a:t>
            </a:r>
            <a:r>
              <a:rPr lang="es-ES" sz="2000" dirty="0" smtClean="0">
                <a:solidFill>
                  <a:schemeClr val="bg1"/>
                </a:solidFill>
              </a:rPr>
              <a:t>oferta.</a:t>
            </a:r>
          </a:p>
          <a:p>
            <a:pPr algn="just"/>
            <a:endParaRPr lang="es-ES" sz="2000" dirty="0" smtClean="0">
              <a:solidFill>
                <a:schemeClr val="bg1"/>
              </a:solidFill>
            </a:endParaRPr>
          </a:p>
          <a:p>
            <a:pPr algn="just"/>
            <a:r>
              <a:rPr lang="es-ES" sz="2000" dirty="0" smtClean="0">
                <a:solidFill>
                  <a:schemeClr val="bg1"/>
                </a:solidFill>
              </a:rPr>
              <a:t>(Acosta</a:t>
            </a:r>
            <a:r>
              <a:rPr lang="es-ES" sz="2000" dirty="0">
                <a:solidFill>
                  <a:schemeClr val="bg1"/>
                </a:solidFill>
              </a:rPr>
              <a:t>, 2010) </a:t>
            </a:r>
            <a:endParaRPr lang="es-ES" sz="2000" dirty="0" smtClean="0">
              <a:solidFill>
                <a:schemeClr val="bg1"/>
              </a:solidFill>
            </a:endParaRPr>
          </a:p>
          <a:p>
            <a:pPr algn="just"/>
            <a:r>
              <a:rPr lang="es-ES" sz="2000" dirty="0" smtClean="0">
                <a:solidFill>
                  <a:schemeClr val="bg1"/>
                </a:solidFill>
              </a:rPr>
              <a:t>(</a:t>
            </a:r>
            <a:r>
              <a:rPr lang="es-ES" sz="2000" dirty="0">
                <a:solidFill>
                  <a:schemeClr val="bg1"/>
                </a:solidFill>
              </a:rPr>
              <a:t>Tovar-Cuevas &amp; Arrivillaga-Quintero, </a:t>
            </a:r>
            <a:r>
              <a:rPr lang="es-ES" sz="2000" dirty="0" smtClean="0">
                <a:solidFill>
                  <a:schemeClr val="bg1"/>
                </a:solidFill>
              </a:rPr>
              <a:t>2014) </a:t>
            </a:r>
            <a:endParaRPr lang="es-E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27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 54"/>
          <p:cNvSpPr/>
          <p:nvPr/>
        </p:nvSpPr>
        <p:spPr>
          <a:xfrm rot="16200000">
            <a:off x="-407626" y="596474"/>
            <a:ext cx="6858004" cy="5665049"/>
          </a:xfrm>
          <a:custGeom>
            <a:avLst/>
            <a:gdLst>
              <a:gd name="connsiteX0" fmla="*/ 5143503 w 5143503"/>
              <a:gd name="connsiteY0" fmla="*/ 0 h 4248787"/>
              <a:gd name="connsiteX1" fmla="*/ 5143503 w 5143503"/>
              <a:gd name="connsiteY1" fmla="*/ 3453150 h 4248787"/>
              <a:gd name="connsiteX2" fmla="*/ 5023628 w 5143503"/>
              <a:gd name="connsiteY2" fmla="*/ 3455030 h 4248787"/>
              <a:gd name="connsiteX3" fmla="*/ 0 w 5143503"/>
              <a:gd name="connsiteY3" fmla="*/ 4019121 h 4248787"/>
              <a:gd name="connsiteX4" fmla="*/ 0 w 5143503"/>
              <a:gd name="connsiteY4" fmla="*/ 0 h 4248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3503" h="4248787">
                <a:moveTo>
                  <a:pt x="5143503" y="0"/>
                </a:moveTo>
                <a:lnTo>
                  <a:pt x="5143503" y="3453150"/>
                </a:lnTo>
                <a:lnTo>
                  <a:pt x="5023628" y="3455030"/>
                </a:lnTo>
                <a:cubicBezTo>
                  <a:pt x="2628816" y="3531454"/>
                  <a:pt x="2549155" y="4742933"/>
                  <a:pt x="0" y="401912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7" name="Flowchart: Document 6"/>
          <p:cNvSpPr/>
          <p:nvPr/>
        </p:nvSpPr>
        <p:spPr>
          <a:xfrm rot="16200000">
            <a:off x="-559904" y="559907"/>
            <a:ext cx="6858003" cy="5738187"/>
          </a:xfrm>
          <a:prstGeom prst="flowChartDocumen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56" name="Freeform 55"/>
          <p:cNvSpPr/>
          <p:nvPr/>
        </p:nvSpPr>
        <p:spPr>
          <a:xfrm flipV="1">
            <a:off x="0" y="-7"/>
            <a:ext cx="3657600" cy="3458824"/>
          </a:xfrm>
          <a:custGeom>
            <a:avLst/>
            <a:gdLst>
              <a:gd name="connsiteX0" fmla="*/ 1498349 w 3666654"/>
              <a:gd name="connsiteY0" fmla="*/ 0 h 3350914"/>
              <a:gd name="connsiteX1" fmla="*/ 3666654 w 3666654"/>
              <a:gd name="connsiteY1" fmla="*/ 2168305 h 3350914"/>
              <a:gd name="connsiteX2" fmla="*/ 3404952 w 3666654"/>
              <a:gd name="connsiteY2" fmla="*/ 3201848 h 3350914"/>
              <a:gd name="connsiteX3" fmla="*/ 3314392 w 3666654"/>
              <a:gd name="connsiteY3" fmla="*/ 3350914 h 3350914"/>
              <a:gd name="connsiteX4" fmla="*/ 0 w 3666654"/>
              <a:gd name="connsiteY4" fmla="*/ 3350914 h 3350914"/>
              <a:gd name="connsiteX5" fmla="*/ 0 w 3666654"/>
              <a:gd name="connsiteY5" fmla="*/ 603386 h 3350914"/>
              <a:gd name="connsiteX6" fmla="*/ 119106 w 3666654"/>
              <a:gd name="connsiteY6" fmla="*/ 495136 h 3350914"/>
              <a:gd name="connsiteX7" fmla="*/ 1498349 w 3666654"/>
              <a:gd name="connsiteY7" fmla="*/ 0 h 335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66654" h="3350914">
                <a:moveTo>
                  <a:pt x="1498349" y="0"/>
                </a:moveTo>
                <a:cubicBezTo>
                  <a:pt x="2695871" y="0"/>
                  <a:pt x="3666654" y="970783"/>
                  <a:pt x="3666654" y="2168305"/>
                </a:cubicBezTo>
                <a:cubicBezTo>
                  <a:pt x="3666654" y="2542531"/>
                  <a:pt x="3571851" y="2894614"/>
                  <a:pt x="3404952" y="3201848"/>
                </a:cubicBezTo>
                <a:lnTo>
                  <a:pt x="3314392" y="3350914"/>
                </a:lnTo>
                <a:lnTo>
                  <a:pt x="0" y="3350914"/>
                </a:lnTo>
                <a:lnTo>
                  <a:pt x="0" y="603386"/>
                </a:lnTo>
                <a:lnTo>
                  <a:pt x="119106" y="495136"/>
                </a:lnTo>
                <a:cubicBezTo>
                  <a:pt x="493917" y="185814"/>
                  <a:pt x="974433" y="0"/>
                  <a:pt x="149834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46810" y="490486"/>
            <a:ext cx="4244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</a:rPr>
              <a:t>CONCLUSIONES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1947391" y="5867054"/>
            <a:ext cx="1756592" cy="1015621"/>
          </a:xfrm>
          <a:custGeom>
            <a:avLst/>
            <a:gdLst>
              <a:gd name="connsiteX0" fmla="*/ 658722 w 1317444"/>
              <a:gd name="connsiteY0" fmla="*/ 0 h 761716"/>
              <a:gd name="connsiteX1" fmla="*/ 1317444 w 1317444"/>
              <a:gd name="connsiteY1" fmla="*/ 658722 h 761716"/>
              <a:gd name="connsiteX2" fmla="*/ 1307061 w 1317444"/>
              <a:gd name="connsiteY2" fmla="*/ 761716 h 761716"/>
              <a:gd name="connsiteX3" fmla="*/ 10383 w 1317444"/>
              <a:gd name="connsiteY3" fmla="*/ 761716 h 761716"/>
              <a:gd name="connsiteX4" fmla="*/ 0 w 1317444"/>
              <a:gd name="connsiteY4" fmla="*/ 658722 h 761716"/>
              <a:gd name="connsiteX5" fmla="*/ 658722 w 1317444"/>
              <a:gd name="connsiteY5" fmla="*/ 0 h 76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7444" h="761716">
                <a:moveTo>
                  <a:pt x="658722" y="0"/>
                </a:moveTo>
                <a:cubicBezTo>
                  <a:pt x="1022524" y="0"/>
                  <a:pt x="1317444" y="294920"/>
                  <a:pt x="1317444" y="658722"/>
                </a:cubicBezTo>
                <a:lnTo>
                  <a:pt x="1307061" y="761716"/>
                </a:lnTo>
                <a:lnTo>
                  <a:pt x="10383" y="761716"/>
                </a:lnTo>
                <a:lnTo>
                  <a:pt x="0" y="658722"/>
                </a:lnTo>
                <a:cubicBezTo>
                  <a:pt x="0" y="294920"/>
                  <a:pt x="294920" y="0"/>
                  <a:pt x="65872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20" y="1216272"/>
            <a:ext cx="10149840" cy="5466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85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4897"/>
            <a:ext cx="12192000" cy="5923103"/>
          </a:xfrm>
          <a:prstGeom prst="rect">
            <a:avLst/>
          </a:prstGeom>
        </p:spPr>
      </p:pic>
      <p:sp>
        <p:nvSpPr>
          <p:cNvPr id="33" name="Round Same Side Corner Rectangle 32"/>
          <p:cNvSpPr/>
          <p:nvPr/>
        </p:nvSpPr>
        <p:spPr>
          <a:xfrm rot="10800000">
            <a:off x="3962567" y="-1"/>
            <a:ext cx="1905640" cy="1610909"/>
          </a:xfrm>
          <a:prstGeom prst="round2Same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sp>
        <p:nvSpPr>
          <p:cNvPr id="9" name="TextBox 8"/>
          <p:cNvSpPr txBox="1"/>
          <p:nvPr/>
        </p:nvSpPr>
        <p:spPr>
          <a:xfrm>
            <a:off x="6662057" y="498901"/>
            <a:ext cx="4455886" cy="830997"/>
          </a:xfrm>
          <a:prstGeom prst="rect">
            <a:avLst/>
          </a:prstGeom>
          <a:noFill/>
        </p:spPr>
        <p:txBody>
          <a:bodyPr wrap="square" lIns="120000" rIns="0" rtlCol="0">
            <a:spAutoFit/>
          </a:bodyPr>
          <a:lstStyle/>
          <a:p>
            <a:pPr algn="r"/>
            <a:r>
              <a:rPr lang="en-US" sz="4800" b="1" dirty="0" err="1" smtClean="0">
                <a:solidFill>
                  <a:schemeClr val="accent4"/>
                </a:solidFill>
              </a:rPr>
              <a:t>Conclusiones</a:t>
            </a:r>
            <a:endParaRPr lang="en-IN" sz="4800" b="1" dirty="0">
              <a:solidFill>
                <a:schemeClr val="accent4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804228" y="2620634"/>
            <a:ext cx="65845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>
                <a:solidFill>
                  <a:schemeClr val="bg1"/>
                </a:solidFill>
              </a:rPr>
              <a:t>Se encuentran algunas características de la población en las cuales se refleja inequidad en el acceso a los servicios, los resultados indican que aquellos </a:t>
            </a:r>
            <a:r>
              <a:rPr 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hogares con ingresos bajos</a:t>
            </a:r>
            <a:r>
              <a:rPr lang="es-ES" dirty="0">
                <a:solidFill>
                  <a:schemeClr val="bg1"/>
                </a:solidFill>
              </a:rPr>
              <a:t>, </a:t>
            </a:r>
            <a:r>
              <a:rPr 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 de vivienda en alquiler </a:t>
            </a:r>
            <a:r>
              <a:rPr lang="es-ES" dirty="0">
                <a:solidFill>
                  <a:schemeClr val="bg1"/>
                </a:solidFill>
              </a:rPr>
              <a:t>y </a:t>
            </a:r>
            <a:r>
              <a:rPr 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baja formación académica por parte del jefe del hogar </a:t>
            </a:r>
            <a:r>
              <a:rPr lang="es-ES" dirty="0">
                <a:solidFill>
                  <a:schemeClr val="bg1"/>
                </a:solidFill>
              </a:rPr>
              <a:t>presentan características propias que indican inequidad en el acceso a los servicios.</a:t>
            </a:r>
          </a:p>
        </p:txBody>
      </p:sp>
    </p:spTree>
    <p:extLst>
      <p:ext uri="{BB962C8B-B14F-4D97-AF65-F5344CB8AC3E}">
        <p14:creationId xmlns:p14="http://schemas.microsoft.com/office/powerpoint/2010/main" val="372250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 54"/>
          <p:cNvSpPr/>
          <p:nvPr/>
        </p:nvSpPr>
        <p:spPr>
          <a:xfrm rot="16200000">
            <a:off x="-407626" y="596474"/>
            <a:ext cx="6858004" cy="5665049"/>
          </a:xfrm>
          <a:custGeom>
            <a:avLst/>
            <a:gdLst>
              <a:gd name="connsiteX0" fmla="*/ 5143503 w 5143503"/>
              <a:gd name="connsiteY0" fmla="*/ 0 h 4248787"/>
              <a:gd name="connsiteX1" fmla="*/ 5143503 w 5143503"/>
              <a:gd name="connsiteY1" fmla="*/ 3453150 h 4248787"/>
              <a:gd name="connsiteX2" fmla="*/ 5023628 w 5143503"/>
              <a:gd name="connsiteY2" fmla="*/ 3455030 h 4248787"/>
              <a:gd name="connsiteX3" fmla="*/ 0 w 5143503"/>
              <a:gd name="connsiteY3" fmla="*/ 4019121 h 4248787"/>
              <a:gd name="connsiteX4" fmla="*/ 0 w 5143503"/>
              <a:gd name="connsiteY4" fmla="*/ 0 h 4248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3503" h="4248787">
                <a:moveTo>
                  <a:pt x="5143503" y="0"/>
                </a:moveTo>
                <a:lnTo>
                  <a:pt x="5143503" y="3453150"/>
                </a:lnTo>
                <a:lnTo>
                  <a:pt x="5023628" y="3455030"/>
                </a:lnTo>
                <a:cubicBezTo>
                  <a:pt x="2628816" y="3531454"/>
                  <a:pt x="2549155" y="4742933"/>
                  <a:pt x="0" y="401912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7" name="Flowchart: Document 6"/>
          <p:cNvSpPr/>
          <p:nvPr/>
        </p:nvSpPr>
        <p:spPr>
          <a:xfrm rot="16200000">
            <a:off x="-559904" y="559907"/>
            <a:ext cx="6858003" cy="5738187"/>
          </a:xfrm>
          <a:prstGeom prst="flowChartDocumen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56" name="Freeform 55"/>
          <p:cNvSpPr/>
          <p:nvPr/>
        </p:nvSpPr>
        <p:spPr>
          <a:xfrm flipV="1">
            <a:off x="0" y="-7"/>
            <a:ext cx="3657600" cy="3458824"/>
          </a:xfrm>
          <a:custGeom>
            <a:avLst/>
            <a:gdLst>
              <a:gd name="connsiteX0" fmla="*/ 1498349 w 3666654"/>
              <a:gd name="connsiteY0" fmla="*/ 0 h 3350914"/>
              <a:gd name="connsiteX1" fmla="*/ 3666654 w 3666654"/>
              <a:gd name="connsiteY1" fmla="*/ 2168305 h 3350914"/>
              <a:gd name="connsiteX2" fmla="*/ 3404952 w 3666654"/>
              <a:gd name="connsiteY2" fmla="*/ 3201848 h 3350914"/>
              <a:gd name="connsiteX3" fmla="*/ 3314392 w 3666654"/>
              <a:gd name="connsiteY3" fmla="*/ 3350914 h 3350914"/>
              <a:gd name="connsiteX4" fmla="*/ 0 w 3666654"/>
              <a:gd name="connsiteY4" fmla="*/ 3350914 h 3350914"/>
              <a:gd name="connsiteX5" fmla="*/ 0 w 3666654"/>
              <a:gd name="connsiteY5" fmla="*/ 603386 h 3350914"/>
              <a:gd name="connsiteX6" fmla="*/ 119106 w 3666654"/>
              <a:gd name="connsiteY6" fmla="*/ 495136 h 3350914"/>
              <a:gd name="connsiteX7" fmla="*/ 1498349 w 3666654"/>
              <a:gd name="connsiteY7" fmla="*/ 0 h 335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66654" h="3350914">
                <a:moveTo>
                  <a:pt x="1498349" y="0"/>
                </a:moveTo>
                <a:cubicBezTo>
                  <a:pt x="2695871" y="0"/>
                  <a:pt x="3666654" y="970783"/>
                  <a:pt x="3666654" y="2168305"/>
                </a:cubicBezTo>
                <a:cubicBezTo>
                  <a:pt x="3666654" y="2542531"/>
                  <a:pt x="3571851" y="2894614"/>
                  <a:pt x="3404952" y="3201848"/>
                </a:cubicBezTo>
                <a:lnTo>
                  <a:pt x="3314392" y="3350914"/>
                </a:lnTo>
                <a:lnTo>
                  <a:pt x="0" y="3350914"/>
                </a:lnTo>
                <a:lnTo>
                  <a:pt x="0" y="603386"/>
                </a:lnTo>
                <a:lnTo>
                  <a:pt x="119106" y="495136"/>
                </a:lnTo>
                <a:cubicBezTo>
                  <a:pt x="493917" y="185814"/>
                  <a:pt x="974433" y="0"/>
                  <a:pt x="149834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53322" y="615412"/>
            <a:ext cx="4244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</a:rPr>
              <a:t>RECOMENDACIONES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1947391" y="5867054"/>
            <a:ext cx="1756592" cy="1015621"/>
          </a:xfrm>
          <a:custGeom>
            <a:avLst/>
            <a:gdLst>
              <a:gd name="connsiteX0" fmla="*/ 658722 w 1317444"/>
              <a:gd name="connsiteY0" fmla="*/ 0 h 761716"/>
              <a:gd name="connsiteX1" fmla="*/ 1317444 w 1317444"/>
              <a:gd name="connsiteY1" fmla="*/ 658722 h 761716"/>
              <a:gd name="connsiteX2" fmla="*/ 1307061 w 1317444"/>
              <a:gd name="connsiteY2" fmla="*/ 761716 h 761716"/>
              <a:gd name="connsiteX3" fmla="*/ 10383 w 1317444"/>
              <a:gd name="connsiteY3" fmla="*/ 761716 h 761716"/>
              <a:gd name="connsiteX4" fmla="*/ 0 w 1317444"/>
              <a:gd name="connsiteY4" fmla="*/ 658722 h 761716"/>
              <a:gd name="connsiteX5" fmla="*/ 658722 w 1317444"/>
              <a:gd name="connsiteY5" fmla="*/ 0 h 76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7444" h="761716">
                <a:moveTo>
                  <a:pt x="658722" y="0"/>
                </a:moveTo>
                <a:cubicBezTo>
                  <a:pt x="1022524" y="0"/>
                  <a:pt x="1317444" y="294920"/>
                  <a:pt x="1317444" y="658722"/>
                </a:cubicBezTo>
                <a:lnTo>
                  <a:pt x="1307061" y="761716"/>
                </a:lnTo>
                <a:lnTo>
                  <a:pt x="10383" y="761716"/>
                </a:lnTo>
                <a:lnTo>
                  <a:pt x="0" y="658722"/>
                </a:lnTo>
                <a:cubicBezTo>
                  <a:pt x="0" y="294920"/>
                  <a:pt x="294920" y="0"/>
                  <a:pt x="65872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114" y="728064"/>
            <a:ext cx="10112899" cy="6129936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407557" y="3878105"/>
            <a:ext cx="25928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600" dirty="0">
                <a:solidFill>
                  <a:schemeClr val="bg1"/>
                </a:solidFill>
              </a:rPr>
              <a:t>Se recomienda a la E.P.S analizar la habilitación para afiliar pacientes con las limitaciones de oferta que tienen en el municipio.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5444525" y="3979705"/>
            <a:ext cx="271250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>
                <a:solidFill>
                  <a:schemeClr val="bg1"/>
                </a:solidFill>
              </a:rPr>
              <a:t>Se sugiere a la EPS realizar una caracterización de los riesgos asociados a la población.</a:t>
            </a:r>
          </a:p>
        </p:txBody>
      </p:sp>
      <p:sp>
        <p:nvSpPr>
          <p:cNvPr id="9" name="Rectángulo 8"/>
          <p:cNvSpPr/>
          <p:nvPr/>
        </p:nvSpPr>
        <p:spPr>
          <a:xfrm>
            <a:off x="8507010" y="3811013"/>
            <a:ext cx="274281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600" dirty="0"/>
              <a:t>Se recomienda en general hacer mayores esfuerzos en políticas direccionadas a la información y conocimiento de los servicios preventivos. </a:t>
            </a:r>
          </a:p>
        </p:txBody>
      </p:sp>
    </p:spTree>
    <p:extLst>
      <p:ext uri="{BB962C8B-B14F-4D97-AF65-F5344CB8AC3E}">
        <p14:creationId xmlns:p14="http://schemas.microsoft.com/office/powerpoint/2010/main" val="31122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eform 52"/>
          <p:cNvSpPr/>
          <p:nvPr/>
        </p:nvSpPr>
        <p:spPr>
          <a:xfrm rot="12940789">
            <a:off x="-2251638" y="1529914"/>
            <a:ext cx="13911571" cy="7656980"/>
          </a:xfrm>
          <a:custGeom>
            <a:avLst/>
            <a:gdLst>
              <a:gd name="connsiteX0" fmla="*/ 10298389 w 10433678"/>
              <a:gd name="connsiteY0" fmla="*/ 4170121 h 5742735"/>
              <a:gd name="connsiteX1" fmla="*/ 9866905 w 10433678"/>
              <a:gd name="connsiteY1" fmla="*/ 4183099 h 5742735"/>
              <a:gd name="connsiteX2" fmla="*/ 234180 w 10433678"/>
              <a:gd name="connsiteY2" fmla="*/ 5411244 h 5742735"/>
              <a:gd name="connsiteX3" fmla="*/ 103392 w 10433678"/>
              <a:gd name="connsiteY3" fmla="*/ 5378490 h 5742735"/>
              <a:gd name="connsiteX4" fmla="*/ 0 w 10433678"/>
              <a:gd name="connsiteY4" fmla="*/ 5234498 h 5742735"/>
              <a:gd name="connsiteX5" fmla="*/ 7446382 w 10433678"/>
              <a:gd name="connsiteY5" fmla="*/ 0 h 5742735"/>
              <a:gd name="connsiteX6" fmla="*/ 10433678 w 10433678"/>
              <a:gd name="connsiteY6" fmla="*/ 4072978 h 5742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33678" h="5742735">
                <a:moveTo>
                  <a:pt x="10298389" y="4170121"/>
                </a:moveTo>
                <a:lnTo>
                  <a:pt x="9866905" y="4183099"/>
                </a:lnTo>
                <a:cubicBezTo>
                  <a:pt x="5306696" y="4390493"/>
                  <a:pt x="4940864" y="6554445"/>
                  <a:pt x="234180" y="5411244"/>
                </a:cubicBezTo>
                <a:lnTo>
                  <a:pt x="103392" y="5378490"/>
                </a:lnTo>
                <a:lnTo>
                  <a:pt x="0" y="5234498"/>
                </a:lnTo>
                <a:lnTo>
                  <a:pt x="7446382" y="0"/>
                </a:lnTo>
                <a:lnTo>
                  <a:pt x="10433678" y="407297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46" name="Freeform 45"/>
          <p:cNvSpPr/>
          <p:nvPr/>
        </p:nvSpPr>
        <p:spPr>
          <a:xfrm rot="12940789">
            <a:off x="-2309981" y="1636998"/>
            <a:ext cx="13869320" cy="7656980"/>
          </a:xfrm>
          <a:custGeom>
            <a:avLst/>
            <a:gdLst>
              <a:gd name="connsiteX0" fmla="*/ 10401990 w 10401990"/>
              <a:gd name="connsiteY0" fmla="*/ 4167888 h 5742735"/>
              <a:gd name="connsiteX1" fmla="*/ 10231395 w 10401990"/>
              <a:gd name="connsiteY1" fmla="*/ 4169199 h 5742735"/>
              <a:gd name="connsiteX2" fmla="*/ 125887 w 10401990"/>
              <a:gd name="connsiteY2" fmla="*/ 5354285 h 5742735"/>
              <a:gd name="connsiteX3" fmla="*/ 0 w 10401990"/>
              <a:gd name="connsiteY3" fmla="*/ 5320154 h 5742735"/>
              <a:gd name="connsiteX4" fmla="*/ 7409284 w 10401990"/>
              <a:gd name="connsiteY4" fmla="*/ 0 h 5742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01990" h="5742735">
                <a:moveTo>
                  <a:pt x="10401990" y="4167888"/>
                </a:moveTo>
                <a:lnTo>
                  <a:pt x="10231395" y="4169199"/>
                </a:lnTo>
                <a:cubicBezTo>
                  <a:pt x="5258168" y="4246282"/>
                  <a:pt x="5101542" y="6664582"/>
                  <a:pt x="125887" y="5354285"/>
                </a:cubicBezTo>
                <a:lnTo>
                  <a:pt x="0" y="5320154"/>
                </a:lnTo>
                <a:lnTo>
                  <a:pt x="740928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54" name="Freeform 53"/>
          <p:cNvSpPr/>
          <p:nvPr/>
        </p:nvSpPr>
        <p:spPr>
          <a:xfrm>
            <a:off x="-1" y="2390115"/>
            <a:ext cx="4888872" cy="4467885"/>
          </a:xfrm>
          <a:custGeom>
            <a:avLst/>
            <a:gdLst>
              <a:gd name="connsiteX0" fmla="*/ 1498349 w 3666654"/>
              <a:gd name="connsiteY0" fmla="*/ 0 h 3350914"/>
              <a:gd name="connsiteX1" fmla="*/ 3666654 w 3666654"/>
              <a:gd name="connsiteY1" fmla="*/ 2168305 h 3350914"/>
              <a:gd name="connsiteX2" fmla="*/ 3404952 w 3666654"/>
              <a:gd name="connsiteY2" fmla="*/ 3201848 h 3350914"/>
              <a:gd name="connsiteX3" fmla="*/ 3314392 w 3666654"/>
              <a:gd name="connsiteY3" fmla="*/ 3350914 h 3350914"/>
              <a:gd name="connsiteX4" fmla="*/ 0 w 3666654"/>
              <a:gd name="connsiteY4" fmla="*/ 3350914 h 3350914"/>
              <a:gd name="connsiteX5" fmla="*/ 0 w 3666654"/>
              <a:gd name="connsiteY5" fmla="*/ 603386 h 3350914"/>
              <a:gd name="connsiteX6" fmla="*/ 119106 w 3666654"/>
              <a:gd name="connsiteY6" fmla="*/ 495136 h 3350914"/>
              <a:gd name="connsiteX7" fmla="*/ 1498349 w 3666654"/>
              <a:gd name="connsiteY7" fmla="*/ 0 h 335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66654" h="3350914">
                <a:moveTo>
                  <a:pt x="1498349" y="0"/>
                </a:moveTo>
                <a:cubicBezTo>
                  <a:pt x="2695871" y="0"/>
                  <a:pt x="3666654" y="970783"/>
                  <a:pt x="3666654" y="2168305"/>
                </a:cubicBezTo>
                <a:cubicBezTo>
                  <a:pt x="3666654" y="2542531"/>
                  <a:pt x="3571851" y="2894614"/>
                  <a:pt x="3404952" y="3201848"/>
                </a:cubicBezTo>
                <a:lnTo>
                  <a:pt x="3314392" y="3350914"/>
                </a:lnTo>
                <a:lnTo>
                  <a:pt x="0" y="3350914"/>
                </a:lnTo>
                <a:lnTo>
                  <a:pt x="0" y="603386"/>
                </a:lnTo>
                <a:lnTo>
                  <a:pt x="119106" y="495136"/>
                </a:lnTo>
                <a:cubicBezTo>
                  <a:pt x="493917" y="185814"/>
                  <a:pt x="974433" y="0"/>
                  <a:pt x="149834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47" name="Rectangle 46"/>
          <p:cNvSpPr/>
          <p:nvPr/>
        </p:nvSpPr>
        <p:spPr>
          <a:xfrm>
            <a:off x="5130800" y="4950451"/>
            <a:ext cx="5397499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Wingdings" panose="05000000000000000000" pitchFamily="2" charset="2"/>
              <a:buChar char="ü"/>
            </a:pPr>
            <a:r>
              <a:rPr lang="en-US" sz="1867" b="1" dirty="0" err="1" smtClean="0">
                <a:solidFill>
                  <a:schemeClr val="bg1"/>
                </a:solidFill>
                <a:latin typeface="+mj-lt"/>
              </a:rPr>
              <a:t>Yulder</a:t>
            </a:r>
            <a:r>
              <a:rPr lang="en-US" sz="1867" b="1" dirty="0" smtClean="0">
                <a:solidFill>
                  <a:schemeClr val="bg1"/>
                </a:solidFill>
                <a:latin typeface="+mj-lt"/>
              </a:rPr>
              <a:t> Ochoa Ríos</a:t>
            </a:r>
            <a:endParaRPr lang="en-US" sz="1867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130800" y="5565312"/>
            <a:ext cx="5397499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Wingdings" panose="05000000000000000000" pitchFamily="2" charset="2"/>
              <a:buChar char="ü"/>
            </a:pPr>
            <a:r>
              <a:rPr lang="en-US" sz="1867" b="1" dirty="0" smtClean="0">
                <a:solidFill>
                  <a:schemeClr val="bg1"/>
                </a:solidFill>
                <a:latin typeface="+mj-lt"/>
              </a:rPr>
              <a:t>Juan Carlos </a:t>
            </a:r>
            <a:r>
              <a:rPr lang="en-US" sz="1867" b="1" dirty="0" err="1" smtClean="0">
                <a:solidFill>
                  <a:schemeClr val="bg1"/>
                </a:solidFill>
                <a:latin typeface="+mj-lt"/>
              </a:rPr>
              <a:t>Aristizabal</a:t>
            </a:r>
            <a:r>
              <a:rPr lang="en-US" sz="1867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867" b="1" dirty="0" err="1" smtClean="0">
                <a:solidFill>
                  <a:schemeClr val="bg1"/>
                </a:solidFill>
                <a:latin typeface="+mj-lt"/>
              </a:rPr>
              <a:t>Grisales</a:t>
            </a:r>
            <a:endParaRPr lang="en-US" sz="1867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130800" y="4335591"/>
            <a:ext cx="5397499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Wingdings" panose="05000000000000000000" pitchFamily="2" charset="2"/>
              <a:buChar char="ü"/>
            </a:pPr>
            <a:r>
              <a:rPr lang="es-CO" sz="1867" b="1" dirty="0" smtClean="0">
                <a:solidFill>
                  <a:schemeClr val="bg1"/>
                </a:solidFill>
                <a:latin typeface="+mj-lt"/>
              </a:rPr>
              <a:t>Pedro Vizcaíno Lascano</a:t>
            </a:r>
            <a:endParaRPr lang="en-US" sz="1867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90622" y="4208263"/>
            <a:ext cx="44135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4800" b="1" dirty="0" smtClean="0">
                <a:solidFill>
                  <a:schemeClr val="bg1"/>
                </a:solidFill>
                <a:latin typeface="+mj-lt"/>
              </a:rPr>
              <a:t>GRACIAS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90622" y="5162220"/>
            <a:ext cx="438331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  <a:latin typeface="+mj-lt"/>
              </a:rPr>
              <a:t>CARACTERIZACIÓN DEL ACCESO A LOS SERVICIOS PREVENTIVOS DE SALUD EN LA POBLACIÓN AFILIADA A UNA EPS DEL MUNICIPIO DE JAMUNDÍ ENTRE LOS AÑOS 2012 Y 2014.</a:t>
            </a:r>
            <a:br>
              <a:rPr lang="es-ES" sz="1100" dirty="0">
                <a:solidFill>
                  <a:schemeClr val="bg1"/>
                </a:solidFill>
                <a:latin typeface="+mj-lt"/>
              </a:rPr>
            </a:br>
            <a:r>
              <a:rPr lang="en-US" sz="1100" dirty="0" smtClean="0">
                <a:solidFill>
                  <a:schemeClr val="bg1"/>
                </a:solidFill>
                <a:latin typeface="+mj-lt"/>
              </a:rPr>
              <a:t>.</a:t>
            </a:r>
            <a:endParaRPr lang="en-US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Oval 8"/>
          <p:cNvSpPr/>
          <p:nvPr/>
        </p:nvSpPr>
        <p:spPr>
          <a:xfrm>
            <a:off x="3213100" y="2535037"/>
            <a:ext cx="1320800" cy="1320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>
              <a:solidFill>
                <a:schemeClr val="accent4"/>
              </a:solidFill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3430914" y="2757204"/>
            <a:ext cx="885172" cy="876467"/>
            <a:chOff x="6861175" y="4597400"/>
            <a:chExt cx="484188" cy="479425"/>
          </a:xfrm>
          <a:solidFill>
            <a:schemeClr val="accent4"/>
          </a:solidFill>
        </p:grpSpPr>
        <p:sp>
          <p:nvSpPr>
            <p:cNvPr id="83" name="Freeform 267"/>
            <p:cNvSpPr>
              <a:spLocks noEditPoints="1"/>
            </p:cNvSpPr>
            <p:nvPr/>
          </p:nvSpPr>
          <p:spPr bwMode="auto">
            <a:xfrm>
              <a:off x="6861175" y="4597400"/>
              <a:ext cx="484188" cy="479425"/>
            </a:xfrm>
            <a:custGeom>
              <a:avLst/>
              <a:gdLst>
                <a:gd name="T0" fmla="*/ 1394 w 3354"/>
                <a:gd name="T1" fmla="*/ 293 h 3322"/>
                <a:gd name="T2" fmla="*/ 1046 w 3354"/>
                <a:gd name="T3" fmla="*/ 412 h 3322"/>
                <a:gd name="T4" fmla="*/ 746 w 3354"/>
                <a:gd name="T5" fmla="*/ 612 h 3322"/>
                <a:gd name="T6" fmla="*/ 509 w 3354"/>
                <a:gd name="T7" fmla="*/ 880 h 3322"/>
                <a:gd name="T8" fmla="*/ 345 w 3354"/>
                <a:gd name="T9" fmla="*/ 1203 h 3322"/>
                <a:gd name="T10" fmla="*/ 270 w 3354"/>
                <a:gd name="T11" fmla="*/ 1566 h 3322"/>
                <a:gd name="T12" fmla="*/ 295 w 3354"/>
                <a:gd name="T13" fmla="*/ 1942 h 3322"/>
                <a:gd name="T14" fmla="*/ 417 w 3354"/>
                <a:gd name="T15" fmla="*/ 2286 h 3322"/>
                <a:gd name="T16" fmla="*/ 619 w 3354"/>
                <a:gd name="T17" fmla="*/ 2583 h 3322"/>
                <a:gd name="T18" fmla="*/ 889 w 3354"/>
                <a:gd name="T19" fmla="*/ 2818 h 3322"/>
                <a:gd name="T20" fmla="*/ 1214 w 3354"/>
                <a:gd name="T21" fmla="*/ 2981 h 3322"/>
                <a:gd name="T22" fmla="*/ 1581 w 3354"/>
                <a:gd name="T23" fmla="*/ 3054 h 3322"/>
                <a:gd name="T24" fmla="*/ 1962 w 3354"/>
                <a:gd name="T25" fmla="*/ 3029 h 3322"/>
                <a:gd name="T26" fmla="*/ 2308 w 3354"/>
                <a:gd name="T27" fmla="*/ 2909 h 3322"/>
                <a:gd name="T28" fmla="*/ 2608 w 3354"/>
                <a:gd name="T29" fmla="*/ 2709 h 3322"/>
                <a:gd name="T30" fmla="*/ 2847 w 3354"/>
                <a:gd name="T31" fmla="*/ 2441 h 3322"/>
                <a:gd name="T32" fmla="*/ 3010 w 3354"/>
                <a:gd name="T33" fmla="*/ 2119 h 3322"/>
                <a:gd name="T34" fmla="*/ 3084 w 3354"/>
                <a:gd name="T35" fmla="*/ 1756 h 3322"/>
                <a:gd name="T36" fmla="*/ 3059 w 3354"/>
                <a:gd name="T37" fmla="*/ 1379 h 3322"/>
                <a:gd name="T38" fmla="*/ 2939 w 3354"/>
                <a:gd name="T39" fmla="*/ 1036 h 3322"/>
                <a:gd name="T40" fmla="*/ 2736 w 3354"/>
                <a:gd name="T41" fmla="*/ 739 h 3322"/>
                <a:gd name="T42" fmla="*/ 2465 w 3354"/>
                <a:gd name="T43" fmla="*/ 503 h 3322"/>
                <a:gd name="T44" fmla="*/ 2140 w 3354"/>
                <a:gd name="T45" fmla="*/ 342 h 3322"/>
                <a:gd name="T46" fmla="*/ 1773 w 3354"/>
                <a:gd name="T47" fmla="*/ 268 h 3322"/>
                <a:gd name="T48" fmla="*/ 1783 w 3354"/>
                <a:gd name="T49" fmla="*/ 4 h 3322"/>
                <a:gd name="T50" fmla="*/ 2187 w 3354"/>
                <a:gd name="T51" fmla="*/ 78 h 3322"/>
                <a:gd name="T52" fmla="*/ 2551 w 3354"/>
                <a:gd name="T53" fmla="*/ 244 h 3322"/>
                <a:gd name="T54" fmla="*/ 2863 w 3354"/>
                <a:gd name="T55" fmla="*/ 487 h 3322"/>
                <a:gd name="T56" fmla="*/ 3108 w 3354"/>
                <a:gd name="T57" fmla="*/ 794 h 3322"/>
                <a:gd name="T58" fmla="*/ 3276 w 3354"/>
                <a:gd name="T59" fmla="*/ 1155 h 3322"/>
                <a:gd name="T60" fmla="*/ 3351 w 3354"/>
                <a:gd name="T61" fmla="*/ 1556 h 3322"/>
                <a:gd name="T62" fmla="*/ 3326 w 3354"/>
                <a:gd name="T63" fmla="*/ 1970 h 3322"/>
                <a:gd name="T64" fmla="*/ 3202 w 3354"/>
                <a:gd name="T65" fmla="*/ 2352 h 3322"/>
                <a:gd name="T66" fmla="*/ 2994 w 3354"/>
                <a:gd name="T67" fmla="*/ 2688 h 3322"/>
                <a:gd name="T68" fmla="*/ 2714 w 3354"/>
                <a:gd name="T69" fmla="*/ 2965 h 3322"/>
                <a:gd name="T70" fmla="*/ 2375 w 3354"/>
                <a:gd name="T71" fmla="*/ 3171 h 3322"/>
                <a:gd name="T72" fmla="*/ 1990 w 3354"/>
                <a:gd name="T73" fmla="*/ 3293 h 3322"/>
                <a:gd name="T74" fmla="*/ 1571 w 3354"/>
                <a:gd name="T75" fmla="*/ 3319 h 3322"/>
                <a:gd name="T76" fmla="*/ 1167 w 3354"/>
                <a:gd name="T77" fmla="*/ 3243 h 3322"/>
                <a:gd name="T78" fmla="*/ 803 w 3354"/>
                <a:gd name="T79" fmla="*/ 3078 h 3322"/>
                <a:gd name="T80" fmla="*/ 492 w 3354"/>
                <a:gd name="T81" fmla="*/ 2834 h 3322"/>
                <a:gd name="T82" fmla="*/ 246 w 3354"/>
                <a:gd name="T83" fmla="*/ 2527 h 3322"/>
                <a:gd name="T84" fmla="*/ 80 w 3354"/>
                <a:gd name="T85" fmla="*/ 2166 h 3322"/>
                <a:gd name="T86" fmla="*/ 3 w 3354"/>
                <a:gd name="T87" fmla="*/ 1766 h 3322"/>
                <a:gd name="T88" fmla="*/ 29 w 3354"/>
                <a:gd name="T89" fmla="*/ 1351 h 3322"/>
                <a:gd name="T90" fmla="*/ 152 w 3354"/>
                <a:gd name="T91" fmla="*/ 970 h 3322"/>
                <a:gd name="T92" fmla="*/ 360 w 3354"/>
                <a:gd name="T93" fmla="*/ 634 h 3322"/>
                <a:gd name="T94" fmla="*/ 640 w 3354"/>
                <a:gd name="T95" fmla="*/ 357 h 3322"/>
                <a:gd name="T96" fmla="*/ 979 w 3354"/>
                <a:gd name="T97" fmla="*/ 151 h 3322"/>
                <a:gd name="T98" fmla="*/ 1365 w 3354"/>
                <a:gd name="T99" fmla="*/ 29 h 3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54" h="3322">
                  <a:moveTo>
                    <a:pt x="1677" y="265"/>
                  </a:moveTo>
                  <a:lnTo>
                    <a:pt x="1581" y="268"/>
                  </a:lnTo>
                  <a:lnTo>
                    <a:pt x="1486" y="277"/>
                  </a:lnTo>
                  <a:lnTo>
                    <a:pt x="1394" y="293"/>
                  </a:lnTo>
                  <a:lnTo>
                    <a:pt x="1303" y="315"/>
                  </a:lnTo>
                  <a:lnTo>
                    <a:pt x="1214" y="342"/>
                  </a:lnTo>
                  <a:lnTo>
                    <a:pt x="1129" y="374"/>
                  </a:lnTo>
                  <a:lnTo>
                    <a:pt x="1046" y="412"/>
                  </a:lnTo>
                  <a:lnTo>
                    <a:pt x="966" y="455"/>
                  </a:lnTo>
                  <a:lnTo>
                    <a:pt x="889" y="503"/>
                  </a:lnTo>
                  <a:lnTo>
                    <a:pt x="816" y="556"/>
                  </a:lnTo>
                  <a:lnTo>
                    <a:pt x="746" y="612"/>
                  </a:lnTo>
                  <a:lnTo>
                    <a:pt x="680" y="674"/>
                  </a:lnTo>
                  <a:lnTo>
                    <a:pt x="619" y="739"/>
                  </a:lnTo>
                  <a:lnTo>
                    <a:pt x="561" y="807"/>
                  </a:lnTo>
                  <a:lnTo>
                    <a:pt x="509" y="880"/>
                  </a:lnTo>
                  <a:lnTo>
                    <a:pt x="459" y="957"/>
                  </a:lnTo>
                  <a:lnTo>
                    <a:pt x="417" y="1036"/>
                  </a:lnTo>
                  <a:lnTo>
                    <a:pt x="378" y="1117"/>
                  </a:lnTo>
                  <a:lnTo>
                    <a:pt x="345" y="1203"/>
                  </a:lnTo>
                  <a:lnTo>
                    <a:pt x="317" y="1290"/>
                  </a:lnTo>
                  <a:lnTo>
                    <a:pt x="295" y="1379"/>
                  </a:lnTo>
                  <a:lnTo>
                    <a:pt x="280" y="1472"/>
                  </a:lnTo>
                  <a:lnTo>
                    <a:pt x="270" y="1566"/>
                  </a:lnTo>
                  <a:lnTo>
                    <a:pt x="267" y="1661"/>
                  </a:lnTo>
                  <a:lnTo>
                    <a:pt x="270" y="1756"/>
                  </a:lnTo>
                  <a:lnTo>
                    <a:pt x="280" y="1850"/>
                  </a:lnTo>
                  <a:lnTo>
                    <a:pt x="295" y="1942"/>
                  </a:lnTo>
                  <a:lnTo>
                    <a:pt x="317" y="2032"/>
                  </a:lnTo>
                  <a:lnTo>
                    <a:pt x="345" y="2119"/>
                  </a:lnTo>
                  <a:lnTo>
                    <a:pt x="378" y="2204"/>
                  </a:lnTo>
                  <a:lnTo>
                    <a:pt x="417" y="2286"/>
                  </a:lnTo>
                  <a:lnTo>
                    <a:pt x="459" y="2365"/>
                  </a:lnTo>
                  <a:lnTo>
                    <a:pt x="509" y="2441"/>
                  </a:lnTo>
                  <a:lnTo>
                    <a:pt x="561" y="2514"/>
                  </a:lnTo>
                  <a:lnTo>
                    <a:pt x="619" y="2583"/>
                  </a:lnTo>
                  <a:lnTo>
                    <a:pt x="680" y="2648"/>
                  </a:lnTo>
                  <a:lnTo>
                    <a:pt x="746" y="2709"/>
                  </a:lnTo>
                  <a:lnTo>
                    <a:pt x="816" y="2766"/>
                  </a:lnTo>
                  <a:lnTo>
                    <a:pt x="889" y="2818"/>
                  </a:lnTo>
                  <a:lnTo>
                    <a:pt x="966" y="2867"/>
                  </a:lnTo>
                  <a:lnTo>
                    <a:pt x="1046" y="2909"/>
                  </a:lnTo>
                  <a:lnTo>
                    <a:pt x="1129" y="2947"/>
                  </a:lnTo>
                  <a:lnTo>
                    <a:pt x="1214" y="2981"/>
                  </a:lnTo>
                  <a:lnTo>
                    <a:pt x="1303" y="3008"/>
                  </a:lnTo>
                  <a:lnTo>
                    <a:pt x="1394" y="3029"/>
                  </a:lnTo>
                  <a:lnTo>
                    <a:pt x="1486" y="3045"/>
                  </a:lnTo>
                  <a:lnTo>
                    <a:pt x="1581" y="3054"/>
                  </a:lnTo>
                  <a:lnTo>
                    <a:pt x="1677" y="3058"/>
                  </a:lnTo>
                  <a:lnTo>
                    <a:pt x="1773" y="3054"/>
                  </a:lnTo>
                  <a:lnTo>
                    <a:pt x="1869" y="3045"/>
                  </a:lnTo>
                  <a:lnTo>
                    <a:pt x="1962" y="3029"/>
                  </a:lnTo>
                  <a:lnTo>
                    <a:pt x="2051" y="3008"/>
                  </a:lnTo>
                  <a:lnTo>
                    <a:pt x="2140" y="2981"/>
                  </a:lnTo>
                  <a:lnTo>
                    <a:pt x="2225" y="2947"/>
                  </a:lnTo>
                  <a:lnTo>
                    <a:pt x="2308" y="2909"/>
                  </a:lnTo>
                  <a:lnTo>
                    <a:pt x="2388" y="2867"/>
                  </a:lnTo>
                  <a:lnTo>
                    <a:pt x="2465" y="2818"/>
                  </a:lnTo>
                  <a:lnTo>
                    <a:pt x="2538" y="2766"/>
                  </a:lnTo>
                  <a:lnTo>
                    <a:pt x="2608" y="2709"/>
                  </a:lnTo>
                  <a:lnTo>
                    <a:pt x="2674" y="2648"/>
                  </a:lnTo>
                  <a:lnTo>
                    <a:pt x="2736" y="2583"/>
                  </a:lnTo>
                  <a:lnTo>
                    <a:pt x="2793" y="2514"/>
                  </a:lnTo>
                  <a:lnTo>
                    <a:pt x="2847" y="2441"/>
                  </a:lnTo>
                  <a:lnTo>
                    <a:pt x="2895" y="2365"/>
                  </a:lnTo>
                  <a:lnTo>
                    <a:pt x="2939" y="2286"/>
                  </a:lnTo>
                  <a:lnTo>
                    <a:pt x="2977" y="2204"/>
                  </a:lnTo>
                  <a:lnTo>
                    <a:pt x="3010" y="2119"/>
                  </a:lnTo>
                  <a:lnTo>
                    <a:pt x="3037" y="2032"/>
                  </a:lnTo>
                  <a:lnTo>
                    <a:pt x="3059" y="1942"/>
                  </a:lnTo>
                  <a:lnTo>
                    <a:pt x="3074" y="1850"/>
                  </a:lnTo>
                  <a:lnTo>
                    <a:pt x="3084" y="1756"/>
                  </a:lnTo>
                  <a:lnTo>
                    <a:pt x="3087" y="1661"/>
                  </a:lnTo>
                  <a:lnTo>
                    <a:pt x="3084" y="1566"/>
                  </a:lnTo>
                  <a:lnTo>
                    <a:pt x="3074" y="1472"/>
                  </a:lnTo>
                  <a:lnTo>
                    <a:pt x="3059" y="1379"/>
                  </a:lnTo>
                  <a:lnTo>
                    <a:pt x="3037" y="1290"/>
                  </a:lnTo>
                  <a:lnTo>
                    <a:pt x="3010" y="1203"/>
                  </a:lnTo>
                  <a:lnTo>
                    <a:pt x="2977" y="1117"/>
                  </a:lnTo>
                  <a:lnTo>
                    <a:pt x="2939" y="1036"/>
                  </a:lnTo>
                  <a:lnTo>
                    <a:pt x="2895" y="957"/>
                  </a:lnTo>
                  <a:lnTo>
                    <a:pt x="2847" y="880"/>
                  </a:lnTo>
                  <a:lnTo>
                    <a:pt x="2793" y="807"/>
                  </a:lnTo>
                  <a:lnTo>
                    <a:pt x="2736" y="739"/>
                  </a:lnTo>
                  <a:lnTo>
                    <a:pt x="2674" y="674"/>
                  </a:lnTo>
                  <a:lnTo>
                    <a:pt x="2608" y="612"/>
                  </a:lnTo>
                  <a:lnTo>
                    <a:pt x="2538" y="556"/>
                  </a:lnTo>
                  <a:lnTo>
                    <a:pt x="2465" y="503"/>
                  </a:lnTo>
                  <a:lnTo>
                    <a:pt x="2388" y="455"/>
                  </a:lnTo>
                  <a:lnTo>
                    <a:pt x="2308" y="412"/>
                  </a:lnTo>
                  <a:lnTo>
                    <a:pt x="2225" y="374"/>
                  </a:lnTo>
                  <a:lnTo>
                    <a:pt x="2140" y="342"/>
                  </a:lnTo>
                  <a:lnTo>
                    <a:pt x="2051" y="315"/>
                  </a:lnTo>
                  <a:lnTo>
                    <a:pt x="1962" y="293"/>
                  </a:lnTo>
                  <a:lnTo>
                    <a:pt x="1869" y="277"/>
                  </a:lnTo>
                  <a:lnTo>
                    <a:pt x="1773" y="268"/>
                  </a:lnTo>
                  <a:lnTo>
                    <a:pt x="1677" y="265"/>
                  </a:lnTo>
                  <a:close/>
                  <a:moveTo>
                    <a:pt x="1677" y="0"/>
                  </a:moveTo>
                  <a:lnTo>
                    <a:pt x="1677" y="0"/>
                  </a:lnTo>
                  <a:lnTo>
                    <a:pt x="1783" y="4"/>
                  </a:lnTo>
                  <a:lnTo>
                    <a:pt x="1887" y="13"/>
                  </a:lnTo>
                  <a:lnTo>
                    <a:pt x="1990" y="29"/>
                  </a:lnTo>
                  <a:lnTo>
                    <a:pt x="2090" y="51"/>
                  </a:lnTo>
                  <a:lnTo>
                    <a:pt x="2187" y="78"/>
                  </a:lnTo>
                  <a:lnTo>
                    <a:pt x="2283" y="112"/>
                  </a:lnTo>
                  <a:lnTo>
                    <a:pt x="2375" y="151"/>
                  </a:lnTo>
                  <a:lnTo>
                    <a:pt x="2465" y="195"/>
                  </a:lnTo>
                  <a:lnTo>
                    <a:pt x="2551" y="244"/>
                  </a:lnTo>
                  <a:lnTo>
                    <a:pt x="2635" y="298"/>
                  </a:lnTo>
                  <a:lnTo>
                    <a:pt x="2714" y="357"/>
                  </a:lnTo>
                  <a:lnTo>
                    <a:pt x="2791" y="420"/>
                  </a:lnTo>
                  <a:lnTo>
                    <a:pt x="2863" y="487"/>
                  </a:lnTo>
                  <a:lnTo>
                    <a:pt x="2931" y="558"/>
                  </a:lnTo>
                  <a:lnTo>
                    <a:pt x="2994" y="634"/>
                  </a:lnTo>
                  <a:lnTo>
                    <a:pt x="3054" y="712"/>
                  </a:lnTo>
                  <a:lnTo>
                    <a:pt x="3108" y="794"/>
                  </a:lnTo>
                  <a:lnTo>
                    <a:pt x="3158" y="881"/>
                  </a:lnTo>
                  <a:lnTo>
                    <a:pt x="3202" y="970"/>
                  </a:lnTo>
                  <a:lnTo>
                    <a:pt x="3242" y="1061"/>
                  </a:lnTo>
                  <a:lnTo>
                    <a:pt x="3276" y="1155"/>
                  </a:lnTo>
                  <a:lnTo>
                    <a:pt x="3303" y="1253"/>
                  </a:lnTo>
                  <a:lnTo>
                    <a:pt x="3326" y="1351"/>
                  </a:lnTo>
                  <a:lnTo>
                    <a:pt x="3341" y="1453"/>
                  </a:lnTo>
                  <a:lnTo>
                    <a:pt x="3351" y="1556"/>
                  </a:lnTo>
                  <a:lnTo>
                    <a:pt x="3354" y="1661"/>
                  </a:lnTo>
                  <a:lnTo>
                    <a:pt x="3351" y="1766"/>
                  </a:lnTo>
                  <a:lnTo>
                    <a:pt x="3341" y="1869"/>
                  </a:lnTo>
                  <a:lnTo>
                    <a:pt x="3326" y="1970"/>
                  </a:lnTo>
                  <a:lnTo>
                    <a:pt x="3303" y="2070"/>
                  </a:lnTo>
                  <a:lnTo>
                    <a:pt x="3276" y="2166"/>
                  </a:lnTo>
                  <a:lnTo>
                    <a:pt x="3242" y="2260"/>
                  </a:lnTo>
                  <a:lnTo>
                    <a:pt x="3202" y="2352"/>
                  </a:lnTo>
                  <a:lnTo>
                    <a:pt x="3158" y="2441"/>
                  </a:lnTo>
                  <a:lnTo>
                    <a:pt x="3108" y="2527"/>
                  </a:lnTo>
                  <a:lnTo>
                    <a:pt x="3054" y="2609"/>
                  </a:lnTo>
                  <a:lnTo>
                    <a:pt x="2994" y="2688"/>
                  </a:lnTo>
                  <a:lnTo>
                    <a:pt x="2931" y="2763"/>
                  </a:lnTo>
                  <a:lnTo>
                    <a:pt x="2863" y="2834"/>
                  </a:lnTo>
                  <a:lnTo>
                    <a:pt x="2791" y="2902"/>
                  </a:lnTo>
                  <a:lnTo>
                    <a:pt x="2714" y="2965"/>
                  </a:lnTo>
                  <a:lnTo>
                    <a:pt x="2635" y="3024"/>
                  </a:lnTo>
                  <a:lnTo>
                    <a:pt x="2551" y="3078"/>
                  </a:lnTo>
                  <a:lnTo>
                    <a:pt x="2465" y="3127"/>
                  </a:lnTo>
                  <a:lnTo>
                    <a:pt x="2375" y="3171"/>
                  </a:lnTo>
                  <a:lnTo>
                    <a:pt x="2283" y="3209"/>
                  </a:lnTo>
                  <a:lnTo>
                    <a:pt x="2187" y="3243"/>
                  </a:lnTo>
                  <a:lnTo>
                    <a:pt x="2090" y="3271"/>
                  </a:lnTo>
                  <a:lnTo>
                    <a:pt x="1990" y="3293"/>
                  </a:lnTo>
                  <a:lnTo>
                    <a:pt x="1887" y="3309"/>
                  </a:lnTo>
                  <a:lnTo>
                    <a:pt x="1783" y="3319"/>
                  </a:lnTo>
                  <a:lnTo>
                    <a:pt x="1677" y="3322"/>
                  </a:lnTo>
                  <a:lnTo>
                    <a:pt x="1571" y="3319"/>
                  </a:lnTo>
                  <a:lnTo>
                    <a:pt x="1467" y="3309"/>
                  </a:lnTo>
                  <a:lnTo>
                    <a:pt x="1365" y="3293"/>
                  </a:lnTo>
                  <a:lnTo>
                    <a:pt x="1265" y="3271"/>
                  </a:lnTo>
                  <a:lnTo>
                    <a:pt x="1167" y="3243"/>
                  </a:lnTo>
                  <a:lnTo>
                    <a:pt x="1072" y="3209"/>
                  </a:lnTo>
                  <a:lnTo>
                    <a:pt x="979" y="3171"/>
                  </a:lnTo>
                  <a:lnTo>
                    <a:pt x="889" y="3127"/>
                  </a:lnTo>
                  <a:lnTo>
                    <a:pt x="803" y="3078"/>
                  </a:lnTo>
                  <a:lnTo>
                    <a:pt x="720" y="3024"/>
                  </a:lnTo>
                  <a:lnTo>
                    <a:pt x="640" y="2965"/>
                  </a:lnTo>
                  <a:lnTo>
                    <a:pt x="563" y="2902"/>
                  </a:lnTo>
                  <a:lnTo>
                    <a:pt x="492" y="2834"/>
                  </a:lnTo>
                  <a:lnTo>
                    <a:pt x="423" y="2763"/>
                  </a:lnTo>
                  <a:lnTo>
                    <a:pt x="360" y="2688"/>
                  </a:lnTo>
                  <a:lnTo>
                    <a:pt x="301" y="2609"/>
                  </a:lnTo>
                  <a:lnTo>
                    <a:pt x="246" y="2527"/>
                  </a:lnTo>
                  <a:lnTo>
                    <a:pt x="197" y="2441"/>
                  </a:lnTo>
                  <a:lnTo>
                    <a:pt x="152" y="2352"/>
                  </a:lnTo>
                  <a:lnTo>
                    <a:pt x="113" y="2260"/>
                  </a:lnTo>
                  <a:lnTo>
                    <a:pt x="80" y="2166"/>
                  </a:lnTo>
                  <a:lnTo>
                    <a:pt x="51" y="2070"/>
                  </a:lnTo>
                  <a:lnTo>
                    <a:pt x="29" y="1970"/>
                  </a:lnTo>
                  <a:lnTo>
                    <a:pt x="13" y="1869"/>
                  </a:lnTo>
                  <a:lnTo>
                    <a:pt x="3" y="1766"/>
                  </a:lnTo>
                  <a:lnTo>
                    <a:pt x="0" y="1661"/>
                  </a:lnTo>
                  <a:lnTo>
                    <a:pt x="3" y="1556"/>
                  </a:lnTo>
                  <a:lnTo>
                    <a:pt x="13" y="1453"/>
                  </a:lnTo>
                  <a:lnTo>
                    <a:pt x="29" y="1351"/>
                  </a:lnTo>
                  <a:lnTo>
                    <a:pt x="51" y="1253"/>
                  </a:lnTo>
                  <a:lnTo>
                    <a:pt x="80" y="1155"/>
                  </a:lnTo>
                  <a:lnTo>
                    <a:pt x="113" y="1061"/>
                  </a:lnTo>
                  <a:lnTo>
                    <a:pt x="152" y="970"/>
                  </a:lnTo>
                  <a:lnTo>
                    <a:pt x="197" y="881"/>
                  </a:lnTo>
                  <a:lnTo>
                    <a:pt x="246" y="794"/>
                  </a:lnTo>
                  <a:lnTo>
                    <a:pt x="301" y="712"/>
                  </a:lnTo>
                  <a:lnTo>
                    <a:pt x="360" y="634"/>
                  </a:lnTo>
                  <a:lnTo>
                    <a:pt x="423" y="558"/>
                  </a:lnTo>
                  <a:lnTo>
                    <a:pt x="492" y="487"/>
                  </a:lnTo>
                  <a:lnTo>
                    <a:pt x="563" y="420"/>
                  </a:lnTo>
                  <a:lnTo>
                    <a:pt x="640" y="357"/>
                  </a:lnTo>
                  <a:lnTo>
                    <a:pt x="720" y="298"/>
                  </a:lnTo>
                  <a:lnTo>
                    <a:pt x="803" y="244"/>
                  </a:lnTo>
                  <a:lnTo>
                    <a:pt x="889" y="195"/>
                  </a:lnTo>
                  <a:lnTo>
                    <a:pt x="979" y="151"/>
                  </a:lnTo>
                  <a:lnTo>
                    <a:pt x="1072" y="112"/>
                  </a:lnTo>
                  <a:lnTo>
                    <a:pt x="1167" y="78"/>
                  </a:lnTo>
                  <a:lnTo>
                    <a:pt x="1265" y="51"/>
                  </a:lnTo>
                  <a:lnTo>
                    <a:pt x="1365" y="29"/>
                  </a:lnTo>
                  <a:lnTo>
                    <a:pt x="1467" y="13"/>
                  </a:lnTo>
                  <a:lnTo>
                    <a:pt x="1571" y="4"/>
                  </a:lnTo>
                  <a:lnTo>
                    <a:pt x="16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 dirty="0"/>
            </a:p>
          </p:txBody>
        </p:sp>
        <p:sp>
          <p:nvSpPr>
            <p:cNvPr id="84" name="Freeform 268"/>
            <p:cNvSpPr>
              <a:spLocks/>
            </p:cNvSpPr>
            <p:nvPr/>
          </p:nvSpPr>
          <p:spPr bwMode="auto">
            <a:xfrm>
              <a:off x="6954838" y="4684713"/>
              <a:ext cx="304800" cy="303212"/>
            </a:xfrm>
            <a:custGeom>
              <a:avLst/>
              <a:gdLst>
                <a:gd name="T0" fmla="*/ 1239 w 2114"/>
                <a:gd name="T1" fmla="*/ 0 h 2100"/>
                <a:gd name="T2" fmla="*/ 1298 w 2114"/>
                <a:gd name="T3" fmla="*/ 11 h 2100"/>
                <a:gd name="T4" fmla="*/ 1347 w 2114"/>
                <a:gd name="T5" fmla="*/ 39 h 2100"/>
                <a:gd name="T6" fmla="*/ 1384 w 2114"/>
                <a:gd name="T7" fmla="*/ 83 h 2100"/>
                <a:gd name="T8" fmla="*/ 1404 w 2114"/>
                <a:gd name="T9" fmla="*/ 137 h 2100"/>
                <a:gd name="T10" fmla="*/ 1407 w 2114"/>
                <a:gd name="T11" fmla="*/ 700 h 2100"/>
                <a:gd name="T12" fmla="*/ 1979 w 2114"/>
                <a:gd name="T13" fmla="*/ 703 h 2100"/>
                <a:gd name="T14" fmla="*/ 2039 w 2114"/>
                <a:gd name="T15" fmla="*/ 728 h 2100"/>
                <a:gd name="T16" fmla="*/ 2084 w 2114"/>
                <a:gd name="T17" fmla="*/ 774 h 2100"/>
                <a:gd name="T18" fmla="*/ 2111 w 2114"/>
                <a:gd name="T19" fmla="*/ 833 h 2100"/>
                <a:gd name="T20" fmla="*/ 2114 w 2114"/>
                <a:gd name="T21" fmla="*/ 1234 h 2100"/>
                <a:gd name="T22" fmla="*/ 2101 w 2114"/>
                <a:gd name="T23" fmla="*/ 1298 h 2100"/>
                <a:gd name="T24" fmla="*/ 2065 w 2114"/>
                <a:gd name="T25" fmla="*/ 1351 h 2100"/>
                <a:gd name="T26" fmla="*/ 2011 w 2114"/>
                <a:gd name="T27" fmla="*/ 1387 h 2100"/>
                <a:gd name="T28" fmla="*/ 1945 w 2114"/>
                <a:gd name="T29" fmla="*/ 1400 h 2100"/>
                <a:gd name="T30" fmla="*/ 1407 w 2114"/>
                <a:gd name="T31" fmla="*/ 1934 h 2100"/>
                <a:gd name="T32" fmla="*/ 1394 w 2114"/>
                <a:gd name="T33" fmla="*/ 1999 h 2100"/>
                <a:gd name="T34" fmla="*/ 1358 w 2114"/>
                <a:gd name="T35" fmla="*/ 2051 h 2100"/>
                <a:gd name="T36" fmla="*/ 1304 w 2114"/>
                <a:gd name="T37" fmla="*/ 2087 h 2100"/>
                <a:gd name="T38" fmla="*/ 1239 w 2114"/>
                <a:gd name="T39" fmla="*/ 2100 h 2100"/>
                <a:gd name="T40" fmla="*/ 841 w 2114"/>
                <a:gd name="T41" fmla="*/ 2097 h 2100"/>
                <a:gd name="T42" fmla="*/ 781 w 2114"/>
                <a:gd name="T43" fmla="*/ 2072 h 2100"/>
                <a:gd name="T44" fmla="*/ 736 w 2114"/>
                <a:gd name="T45" fmla="*/ 2027 h 2100"/>
                <a:gd name="T46" fmla="*/ 710 w 2114"/>
                <a:gd name="T47" fmla="*/ 1968 h 2100"/>
                <a:gd name="T48" fmla="*/ 707 w 2114"/>
                <a:gd name="T49" fmla="*/ 1400 h 2100"/>
                <a:gd name="T50" fmla="*/ 135 w 2114"/>
                <a:gd name="T51" fmla="*/ 1397 h 2100"/>
                <a:gd name="T52" fmla="*/ 74 w 2114"/>
                <a:gd name="T53" fmla="*/ 1372 h 2100"/>
                <a:gd name="T54" fmla="*/ 30 w 2114"/>
                <a:gd name="T55" fmla="*/ 1326 h 2100"/>
                <a:gd name="T56" fmla="*/ 4 w 2114"/>
                <a:gd name="T57" fmla="*/ 1268 h 2100"/>
                <a:gd name="T58" fmla="*/ 0 w 2114"/>
                <a:gd name="T59" fmla="*/ 867 h 2100"/>
                <a:gd name="T60" fmla="*/ 13 w 2114"/>
                <a:gd name="T61" fmla="*/ 802 h 2100"/>
                <a:gd name="T62" fmla="*/ 49 w 2114"/>
                <a:gd name="T63" fmla="*/ 749 h 2100"/>
                <a:gd name="T64" fmla="*/ 103 w 2114"/>
                <a:gd name="T65" fmla="*/ 713 h 2100"/>
                <a:gd name="T66" fmla="*/ 168 w 2114"/>
                <a:gd name="T67" fmla="*/ 700 h 2100"/>
                <a:gd name="T68" fmla="*/ 707 w 2114"/>
                <a:gd name="T69" fmla="*/ 166 h 2100"/>
                <a:gd name="T70" fmla="*/ 720 w 2114"/>
                <a:gd name="T71" fmla="*/ 102 h 2100"/>
                <a:gd name="T72" fmla="*/ 756 w 2114"/>
                <a:gd name="T73" fmla="*/ 49 h 2100"/>
                <a:gd name="T74" fmla="*/ 810 w 2114"/>
                <a:gd name="T75" fmla="*/ 13 h 2100"/>
                <a:gd name="T76" fmla="*/ 875 w 2114"/>
                <a:gd name="T77" fmla="*/ 0 h 2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14" h="2100">
                  <a:moveTo>
                    <a:pt x="875" y="0"/>
                  </a:moveTo>
                  <a:lnTo>
                    <a:pt x="1239" y="0"/>
                  </a:lnTo>
                  <a:lnTo>
                    <a:pt x="1269" y="4"/>
                  </a:lnTo>
                  <a:lnTo>
                    <a:pt x="1298" y="11"/>
                  </a:lnTo>
                  <a:lnTo>
                    <a:pt x="1324" y="23"/>
                  </a:lnTo>
                  <a:lnTo>
                    <a:pt x="1347" y="39"/>
                  </a:lnTo>
                  <a:lnTo>
                    <a:pt x="1368" y="60"/>
                  </a:lnTo>
                  <a:lnTo>
                    <a:pt x="1384" y="83"/>
                  </a:lnTo>
                  <a:lnTo>
                    <a:pt x="1396" y="109"/>
                  </a:lnTo>
                  <a:lnTo>
                    <a:pt x="1404" y="137"/>
                  </a:lnTo>
                  <a:lnTo>
                    <a:pt x="1407" y="166"/>
                  </a:lnTo>
                  <a:lnTo>
                    <a:pt x="1407" y="700"/>
                  </a:lnTo>
                  <a:lnTo>
                    <a:pt x="1945" y="700"/>
                  </a:lnTo>
                  <a:lnTo>
                    <a:pt x="1979" y="703"/>
                  </a:lnTo>
                  <a:lnTo>
                    <a:pt x="2011" y="713"/>
                  </a:lnTo>
                  <a:lnTo>
                    <a:pt x="2039" y="728"/>
                  </a:lnTo>
                  <a:lnTo>
                    <a:pt x="2065" y="749"/>
                  </a:lnTo>
                  <a:lnTo>
                    <a:pt x="2084" y="774"/>
                  </a:lnTo>
                  <a:lnTo>
                    <a:pt x="2101" y="802"/>
                  </a:lnTo>
                  <a:lnTo>
                    <a:pt x="2111" y="833"/>
                  </a:lnTo>
                  <a:lnTo>
                    <a:pt x="2114" y="867"/>
                  </a:lnTo>
                  <a:lnTo>
                    <a:pt x="2114" y="1234"/>
                  </a:lnTo>
                  <a:lnTo>
                    <a:pt x="2111" y="1268"/>
                  </a:lnTo>
                  <a:lnTo>
                    <a:pt x="2101" y="1298"/>
                  </a:lnTo>
                  <a:lnTo>
                    <a:pt x="2084" y="1326"/>
                  </a:lnTo>
                  <a:lnTo>
                    <a:pt x="2065" y="1351"/>
                  </a:lnTo>
                  <a:lnTo>
                    <a:pt x="2039" y="1372"/>
                  </a:lnTo>
                  <a:lnTo>
                    <a:pt x="2011" y="1387"/>
                  </a:lnTo>
                  <a:lnTo>
                    <a:pt x="1979" y="1397"/>
                  </a:lnTo>
                  <a:lnTo>
                    <a:pt x="1945" y="1400"/>
                  </a:lnTo>
                  <a:lnTo>
                    <a:pt x="1407" y="1400"/>
                  </a:lnTo>
                  <a:lnTo>
                    <a:pt x="1407" y="1934"/>
                  </a:lnTo>
                  <a:lnTo>
                    <a:pt x="1404" y="1968"/>
                  </a:lnTo>
                  <a:lnTo>
                    <a:pt x="1394" y="1999"/>
                  </a:lnTo>
                  <a:lnTo>
                    <a:pt x="1377" y="2027"/>
                  </a:lnTo>
                  <a:lnTo>
                    <a:pt x="1358" y="2051"/>
                  </a:lnTo>
                  <a:lnTo>
                    <a:pt x="1333" y="2072"/>
                  </a:lnTo>
                  <a:lnTo>
                    <a:pt x="1304" y="2087"/>
                  </a:lnTo>
                  <a:lnTo>
                    <a:pt x="1272" y="2097"/>
                  </a:lnTo>
                  <a:lnTo>
                    <a:pt x="1239" y="2100"/>
                  </a:lnTo>
                  <a:lnTo>
                    <a:pt x="875" y="2100"/>
                  </a:lnTo>
                  <a:lnTo>
                    <a:pt x="841" y="2097"/>
                  </a:lnTo>
                  <a:lnTo>
                    <a:pt x="810" y="2087"/>
                  </a:lnTo>
                  <a:lnTo>
                    <a:pt x="781" y="2072"/>
                  </a:lnTo>
                  <a:lnTo>
                    <a:pt x="756" y="2051"/>
                  </a:lnTo>
                  <a:lnTo>
                    <a:pt x="736" y="2027"/>
                  </a:lnTo>
                  <a:lnTo>
                    <a:pt x="720" y="1999"/>
                  </a:lnTo>
                  <a:lnTo>
                    <a:pt x="710" y="1968"/>
                  </a:lnTo>
                  <a:lnTo>
                    <a:pt x="707" y="1934"/>
                  </a:lnTo>
                  <a:lnTo>
                    <a:pt x="707" y="1400"/>
                  </a:lnTo>
                  <a:lnTo>
                    <a:pt x="168" y="1400"/>
                  </a:lnTo>
                  <a:lnTo>
                    <a:pt x="135" y="1397"/>
                  </a:lnTo>
                  <a:lnTo>
                    <a:pt x="103" y="1387"/>
                  </a:lnTo>
                  <a:lnTo>
                    <a:pt x="74" y="1372"/>
                  </a:lnTo>
                  <a:lnTo>
                    <a:pt x="49" y="1351"/>
                  </a:lnTo>
                  <a:lnTo>
                    <a:pt x="30" y="1326"/>
                  </a:lnTo>
                  <a:lnTo>
                    <a:pt x="13" y="1298"/>
                  </a:lnTo>
                  <a:lnTo>
                    <a:pt x="4" y="1268"/>
                  </a:lnTo>
                  <a:lnTo>
                    <a:pt x="0" y="1234"/>
                  </a:lnTo>
                  <a:lnTo>
                    <a:pt x="0" y="867"/>
                  </a:lnTo>
                  <a:lnTo>
                    <a:pt x="4" y="833"/>
                  </a:lnTo>
                  <a:lnTo>
                    <a:pt x="13" y="802"/>
                  </a:lnTo>
                  <a:lnTo>
                    <a:pt x="30" y="774"/>
                  </a:lnTo>
                  <a:lnTo>
                    <a:pt x="49" y="749"/>
                  </a:lnTo>
                  <a:lnTo>
                    <a:pt x="74" y="728"/>
                  </a:lnTo>
                  <a:lnTo>
                    <a:pt x="103" y="713"/>
                  </a:lnTo>
                  <a:lnTo>
                    <a:pt x="135" y="703"/>
                  </a:lnTo>
                  <a:lnTo>
                    <a:pt x="168" y="700"/>
                  </a:lnTo>
                  <a:lnTo>
                    <a:pt x="707" y="700"/>
                  </a:lnTo>
                  <a:lnTo>
                    <a:pt x="707" y="166"/>
                  </a:lnTo>
                  <a:lnTo>
                    <a:pt x="711" y="134"/>
                  </a:lnTo>
                  <a:lnTo>
                    <a:pt x="720" y="102"/>
                  </a:lnTo>
                  <a:lnTo>
                    <a:pt x="736" y="74"/>
                  </a:lnTo>
                  <a:lnTo>
                    <a:pt x="756" y="49"/>
                  </a:lnTo>
                  <a:lnTo>
                    <a:pt x="781" y="28"/>
                  </a:lnTo>
                  <a:lnTo>
                    <a:pt x="810" y="13"/>
                  </a:lnTo>
                  <a:lnTo>
                    <a:pt x="841" y="4"/>
                  </a:lnTo>
                  <a:lnTo>
                    <a:pt x="8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 dirty="0"/>
            </a:p>
          </p:txBody>
        </p:sp>
      </p:grpSp>
      <p:sp>
        <p:nvSpPr>
          <p:cNvPr id="85" name="Freeform 99"/>
          <p:cNvSpPr>
            <a:spLocks noEditPoints="1"/>
          </p:cNvSpPr>
          <p:nvPr/>
        </p:nvSpPr>
        <p:spPr bwMode="auto">
          <a:xfrm>
            <a:off x="9707694" y="548104"/>
            <a:ext cx="1049207" cy="1000080"/>
          </a:xfrm>
          <a:custGeom>
            <a:avLst/>
            <a:gdLst>
              <a:gd name="T0" fmla="*/ 1009 w 3291"/>
              <a:gd name="T1" fmla="*/ 1353 h 3139"/>
              <a:gd name="T2" fmla="*/ 970 w 3291"/>
              <a:gd name="T3" fmla="*/ 1397 h 3139"/>
              <a:gd name="T4" fmla="*/ 915 w 3291"/>
              <a:gd name="T5" fmla="*/ 1504 h 3139"/>
              <a:gd name="T6" fmla="*/ 884 w 3291"/>
              <a:gd name="T7" fmla="*/ 1679 h 3139"/>
              <a:gd name="T8" fmla="*/ 926 w 3291"/>
              <a:gd name="T9" fmla="*/ 1916 h 3139"/>
              <a:gd name="T10" fmla="*/ 1016 w 3291"/>
              <a:gd name="T11" fmla="*/ 2071 h 3139"/>
              <a:gd name="T12" fmla="*/ 1117 w 3291"/>
              <a:gd name="T13" fmla="*/ 2084 h 3139"/>
              <a:gd name="T14" fmla="*/ 1193 w 3291"/>
              <a:gd name="T15" fmla="*/ 2007 h 3139"/>
              <a:gd name="T16" fmla="*/ 1174 w 3291"/>
              <a:gd name="T17" fmla="*/ 1899 h 3139"/>
              <a:gd name="T18" fmla="*/ 1120 w 3291"/>
              <a:gd name="T19" fmla="*/ 1708 h 3139"/>
              <a:gd name="T20" fmla="*/ 1136 w 3291"/>
              <a:gd name="T21" fmla="*/ 1585 h 3139"/>
              <a:gd name="T22" fmla="*/ 1165 w 3291"/>
              <a:gd name="T23" fmla="*/ 1528 h 3139"/>
              <a:gd name="T24" fmla="*/ 1198 w 3291"/>
              <a:gd name="T25" fmla="*/ 1444 h 3139"/>
              <a:gd name="T26" fmla="*/ 1143 w 3291"/>
              <a:gd name="T27" fmla="*/ 1348 h 3139"/>
              <a:gd name="T28" fmla="*/ 1308 w 3291"/>
              <a:gd name="T29" fmla="*/ 1116 h 3139"/>
              <a:gd name="T30" fmla="*/ 1220 w 3291"/>
              <a:gd name="T31" fmla="*/ 1186 h 3139"/>
              <a:gd name="T32" fmla="*/ 1230 w 3291"/>
              <a:gd name="T33" fmla="*/ 1306 h 3139"/>
              <a:gd name="T34" fmla="*/ 1332 w 3291"/>
              <a:gd name="T35" fmla="*/ 1360 h 3139"/>
              <a:gd name="T36" fmla="*/ 1434 w 3291"/>
              <a:gd name="T37" fmla="*/ 1306 h 3139"/>
              <a:gd name="T38" fmla="*/ 1445 w 3291"/>
              <a:gd name="T39" fmla="*/ 1189 h 3139"/>
              <a:gd name="T40" fmla="*/ 1357 w 3291"/>
              <a:gd name="T41" fmla="*/ 1117 h 3139"/>
              <a:gd name="T42" fmla="*/ 654 w 3291"/>
              <a:gd name="T43" fmla="*/ 25 h 3139"/>
              <a:gd name="T44" fmla="*/ 845 w 3291"/>
              <a:gd name="T45" fmla="*/ 161 h 3139"/>
              <a:gd name="T46" fmla="*/ 936 w 3291"/>
              <a:gd name="T47" fmla="*/ 381 h 3139"/>
              <a:gd name="T48" fmla="*/ 902 w 3291"/>
              <a:gd name="T49" fmla="*/ 609 h 3139"/>
              <a:gd name="T50" fmla="*/ 1262 w 3291"/>
              <a:gd name="T51" fmla="*/ 991 h 3139"/>
              <a:gd name="T52" fmla="*/ 1600 w 3291"/>
              <a:gd name="T53" fmla="*/ 946 h 3139"/>
              <a:gd name="T54" fmla="*/ 1918 w 3291"/>
              <a:gd name="T55" fmla="*/ 1045 h 3139"/>
              <a:gd name="T56" fmla="*/ 2162 w 3291"/>
              <a:gd name="T57" fmla="*/ 1258 h 3139"/>
              <a:gd name="T58" fmla="*/ 2302 w 3291"/>
              <a:gd name="T59" fmla="*/ 1555 h 3139"/>
              <a:gd name="T60" fmla="*/ 2750 w 3291"/>
              <a:gd name="T61" fmla="*/ 1659 h 3139"/>
              <a:gd name="T62" fmla="*/ 2934 w 3291"/>
              <a:gd name="T63" fmla="*/ 1565 h 3139"/>
              <a:gd name="T64" fmla="*/ 3136 w 3291"/>
              <a:gd name="T65" fmla="*/ 1604 h 3139"/>
              <a:gd name="T66" fmla="*/ 3267 w 3291"/>
              <a:gd name="T67" fmla="*/ 1753 h 3139"/>
              <a:gd name="T68" fmla="*/ 3280 w 3291"/>
              <a:gd name="T69" fmla="*/ 1959 h 3139"/>
              <a:gd name="T70" fmla="*/ 3169 w 3291"/>
              <a:gd name="T71" fmla="*/ 2124 h 3139"/>
              <a:gd name="T72" fmla="*/ 2978 w 3291"/>
              <a:gd name="T73" fmla="*/ 2190 h 3139"/>
              <a:gd name="T74" fmla="*/ 2786 w 3291"/>
              <a:gd name="T75" fmla="*/ 2124 h 3139"/>
              <a:gd name="T76" fmla="*/ 2675 w 3291"/>
              <a:gd name="T77" fmla="*/ 1960 h 3139"/>
              <a:gd name="T78" fmla="*/ 2196 w 3291"/>
              <a:gd name="T79" fmla="*/ 2164 h 3139"/>
              <a:gd name="T80" fmla="*/ 1971 w 3291"/>
              <a:gd name="T81" fmla="*/ 2393 h 3139"/>
              <a:gd name="T82" fmla="*/ 1667 w 3291"/>
              <a:gd name="T83" fmla="*/ 2515 h 3139"/>
              <a:gd name="T84" fmla="*/ 1323 w 3291"/>
              <a:gd name="T85" fmla="*/ 2500 h 3139"/>
              <a:gd name="T86" fmla="*/ 1028 w 3291"/>
              <a:gd name="T87" fmla="*/ 2346 h 3139"/>
              <a:gd name="T88" fmla="*/ 493 w 3291"/>
              <a:gd name="T89" fmla="*/ 2960 h 3139"/>
              <a:gd name="T90" fmla="*/ 389 w 3291"/>
              <a:gd name="T91" fmla="*/ 3099 h 3139"/>
              <a:gd name="T92" fmla="*/ 215 w 3291"/>
              <a:gd name="T93" fmla="*/ 3137 h 3139"/>
              <a:gd name="T94" fmla="*/ 62 w 3291"/>
              <a:gd name="T95" fmla="*/ 3053 h 3139"/>
              <a:gd name="T96" fmla="*/ 0 w 3291"/>
              <a:gd name="T97" fmla="*/ 2887 h 3139"/>
              <a:gd name="T98" fmla="*/ 62 w 3291"/>
              <a:gd name="T99" fmla="*/ 2722 h 3139"/>
              <a:gd name="T100" fmla="*/ 215 w 3291"/>
              <a:gd name="T101" fmla="*/ 2638 h 3139"/>
              <a:gd name="T102" fmla="*/ 870 w 3291"/>
              <a:gd name="T103" fmla="*/ 2172 h 3139"/>
              <a:gd name="T104" fmla="*/ 751 w 3291"/>
              <a:gd name="T105" fmla="*/ 1871 h 3139"/>
              <a:gd name="T106" fmla="*/ 766 w 3291"/>
              <a:gd name="T107" fmla="*/ 1532 h 3139"/>
              <a:gd name="T108" fmla="*/ 913 w 3291"/>
              <a:gd name="T109" fmla="*/ 1240 h 3139"/>
              <a:gd name="T110" fmla="*/ 551 w 3291"/>
              <a:gd name="T111" fmla="*/ 860 h 3139"/>
              <a:gd name="T112" fmla="*/ 319 w 3291"/>
              <a:gd name="T113" fmla="*/ 819 h 3139"/>
              <a:gd name="T114" fmla="*/ 145 w 3291"/>
              <a:gd name="T115" fmla="*/ 663 h 3139"/>
              <a:gd name="T116" fmla="*/ 77 w 3291"/>
              <a:gd name="T117" fmla="*/ 431 h 3139"/>
              <a:gd name="T118" fmla="*/ 145 w 3291"/>
              <a:gd name="T119" fmla="*/ 200 h 3139"/>
              <a:gd name="T120" fmla="*/ 319 w 3291"/>
              <a:gd name="T121" fmla="*/ 44 h 3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91" h="3139">
                <a:moveTo>
                  <a:pt x="1084" y="1329"/>
                </a:moveTo>
                <a:lnTo>
                  <a:pt x="1064" y="1331"/>
                </a:lnTo>
                <a:lnTo>
                  <a:pt x="1045" y="1335"/>
                </a:lnTo>
                <a:lnTo>
                  <a:pt x="1027" y="1342"/>
                </a:lnTo>
                <a:lnTo>
                  <a:pt x="1009" y="1353"/>
                </a:lnTo>
                <a:lnTo>
                  <a:pt x="994" y="1366"/>
                </a:lnTo>
                <a:lnTo>
                  <a:pt x="991" y="1370"/>
                </a:lnTo>
                <a:lnTo>
                  <a:pt x="986" y="1376"/>
                </a:lnTo>
                <a:lnTo>
                  <a:pt x="979" y="1385"/>
                </a:lnTo>
                <a:lnTo>
                  <a:pt x="970" y="1397"/>
                </a:lnTo>
                <a:lnTo>
                  <a:pt x="960" y="1413"/>
                </a:lnTo>
                <a:lnTo>
                  <a:pt x="948" y="1432"/>
                </a:lnTo>
                <a:lnTo>
                  <a:pt x="937" y="1453"/>
                </a:lnTo>
                <a:lnTo>
                  <a:pt x="926" y="1476"/>
                </a:lnTo>
                <a:lnTo>
                  <a:pt x="915" y="1504"/>
                </a:lnTo>
                <a:lnTo>
                  <a:pt x="906" y="1533"/>
                </a:lnTo>
                <a:lnTo>
                  <a:pt x="897" y="1566"/>
                </a:lnTo>
                <a:lnTo>
                  <a:pt x="891" y="1601"/>
                </a:lnTo>
                <a:lnTo>
                  <a:pt x="886" y="1639"/>
                </a:lnTo>
                <a:lnTo>
                  <a:pt x="884" y="1679"/>
                </a:lnTo>
                <a:lnTo>
                  <a:pt x="885" y="1722"/>
                </a:lnTo>
                <a:lnTo>
                  <a:pt x="889" y="1766"/>
                </a:lnTo>
                <a:lnTo>
                  <a:pt x="897" y="1814"/>
                </a:lnTo>
                <a:lnTo>
                  <a:pt x="909" y="1865"/>
                </a:lnTo>
                <a:lnTo>
                  <a:pt x="926" y="1916"/>
                </a:lnTo>
                <a:lnTo>
                  <a:pt x="948" y="1971"/>
                </a:lnTo>
                <a:lnTo>
                  <a:pt x="976" y="2028"/>
                </a:lnTo>
                <a:lnTo>
                  <a:pt x="986" y="2043"/>
                </a:lnTo>
                <a:lnTo>
                  <a:pt x="998" y="2057"/>
                </a:lnTo>
                <a:lnTo>
                  <a:pt x="1016" y="2071"/>
                </a:lnTo>
                <a:lnTo>
                  <a:pt x="1037" y="2081"/>
                </a:lnTo>
                <a:lnTo>
                  <a:pt x="1058" y="2087"/>
                </a:lnTo>
                <a:lnTo>
                  <a:pt x="1080" y="2089"/>
                </a:lnTo>
                <a:lnTo>
                  <a:pt x="1098" y="2088"/>
                </a:lnTo>
                <a:lnTo>
                  <a:pt x="1117" y="2084"/>
                </a:lnTo>
                <a:lnTo>
                  <a:pt x="1135" y="2076"/>
                </a:lnTo>
                <a:lnTo>
                  <a:pt x="1155" y="2063"/>
                </a:lnTo>
                <a:lnTo>
                  <a:pt x="1171" y="2047"/>
                </a:lnTo>
                <a:lnTo>
                  <a:pt x="1184" y="2028"/>
                </a:lnTo>
                <a:lnTo>
                  <a:pt x="1193" y="2007"/>
                </a:lnTo>
                <a:lnTo>
                  <a:pt x="1197" y="1985"/>
                </a:lnTo>
                <a:lnTo>
                  <a:pt x="1197" y="1962"/>
                </a:lnTo>
                <a:lnTo>
                  <a:pt x="1193" y="1940"/>
                </a:lnTo>
                <a:lnTo>
                  <a:pt x="1184" y="1917"/>
                </a:lnTo>
                <a:lnTo>
                  <a:pt x="1174" y="1899"/>
                </a:lnTo>
                <a:lnTo>
                  <a:pt x="1155" y="1855"/>
                </a:lnTo>
                <a:lnTo>
                  <a:pt x="1140" y="1815"/>
                </a:lnTo>
                <a:lnTo>
                  <a:pt x="1130" y="1777"/>
                </a:lnTo>
                <a:lnTo>
                  <a:pt x="1123" y="1742"/>
                </a:lnTo>
                <a:lnTo>
                  <a:pt x="1120" y="1708"/>
                </a:lnTo>
                <a:lnTo>
                  <a:pt x="1119" y="1679"/>
                </a:lnTo>
                <a:lnTo>
                  <a:pt x="1121" y="1651"/>
                </a:lnTo>
                <a:lnTo>
                  <a:pt x="1125" y="1626"/>
                </a:lnTo>
                <a:lnTo>
                  <a:pt x="1130" y="1604"/>
                </a:lnTo>
                <a:lnTo>
                  <a:pt x="1136" y="1585"/>
                </a:lnTo>
                <a:lnTo>
                  <a:pt x="1143" y="1568"/>
                </a:lnTo>
                <a:lnTo>
                  <a:pt x="1149" y="1553"/>
                </a:lnTo>
                <a:lnTo>
                  <a:pt x="1155" y="1542"/>
                </a:lnTo>
                <a:lnTo>
                  <a:pt x="1161" y="1534"/>
                </a:lnTo>
                <a:lnTo>
                  <a:pt x="1165" y="1528"/>
                </a:lnTo>
                <a:lnTo>
                  <a:pt x="1167" y="1525"/>
                </a:lnTo>
                <a:lnTo>
                  <a:pt x="1181" y="1508"/>
                </a:lnTo>
                <a:lnTo>
                  <a:pt x="1190" y="1490"/>
                </a:lnTo>
                <a:lnTo>
                  <a:pt x="1196" y="1467"/>
                </a:lnTo>
                <a:lnTo>
                  <a:pt x="1198" y="1444"/>
                </a:lnTo>
                <a:lnTo>
                  <a:pt x="1195" y="1422"/>
                </a:lnTo>
                <a:lnTo>
                  <a:pt x="1188" y="1399"/>
                </a:lnTo>
                <a:lnTo>
                  <a:pt x="1176" y="1379"/>
                </a:lnTo>
                <a:lnTo>
                  <a:pt x="1160" y="1361"/>
                </a:lnTo>
                <a:lnTo>
                  <a:pt x="1143" y="1348"/>
                </a:lnTo>
                <a:lnTo>
                  <a:pt x="1124" y="1338"/>
                </a:lnTo>
                <a:lnTo>
                  <a:pt x="1105" y="1332"/>
                </a:lnTo>
                <a:lnTo>
                  <a:pt x="1084" y="1329"/>
                </a:lnTo>
                <a:close/>
                <a:moveTo>
                  <a:pt x="1332" y="1114"/>
                </a:moveTo>
                <a:lnTo>
                  <a:pt x="1308" y="1116"/>
                </a:lnTo>
                <a:lnTo>
                  <a:pt x="1286" y="1123"/>
                </a:lnTo>
                <a:lnTo>
                  <a:pt x="1266" y="1133"/>
                </a:lnTo>
                <a:lnTo>
                  <a:pt x="1247" y="1147"/>
                </a:lnTo>
                <a:lnTo>
                  <a:pt x="1232" y="1164"/>
                </a:lnTo>
                <a:lnTo>
                  <a:pt x="1220" y="1186"/>
                </a:lnTo>
                <a:lnTo>
                  <a:pt x="1212" y="1211"/>
                </a:lnTo>
                <a:lnTo>
                  <a:pt x="1209" y="1237"/>
                </a:lnTo>
                <a:lnTo>
                  <a:pt x="1211" y="1262"/>
                </a:lnTo>
                <a:lnTo>
                  <a:pt x="1218" y="1285"/>
                </a:lnTo>
                <a:lnTo>
                  <a:pt x="1230" y="1306"/>
                </a:lnTo>
                <a:lnTo>
                  <a:pt x="1244" y="1324"/>
                </a:lnTo>
                <a:lnTo>
                  <a:pt x="1263" y="1339"/>
                </a:lnTo>
                <a:lnTo>
                  <a:pt x="1284" y="1351"/>
                </a:lnTo>
                <a:lnTo>
                  <a:pt x="1307" y="1358"/>
                </a:lnTo>
                <a:lnTo>
                  <a:pt x="1332" y="1360"/>
                </a:lnTo>
                <a:lnTo>
                  <a:pt x="1356" y="1358"/>
                </a:lnTo>
                <a:lnTo>
                  <a:pt x="1378" y="1351"/>
                </a:lnTo>
                <a:lnTo>
                  <a:pt x="1400" y="1340"/>
                </a:lnTo>
                <a:lnTo>
                  <a:pt x="1419" y="1324"/>
                </a:lnTo>
                <a:lnTo>
                  <a:pt x="1434" y="1306"/>
                </a:lnTo>
                <a:lnTo>
                  <a:pt x="1445" y="1285"/>
                </a:lnTo>
                <a:lnTo>
                  <a:pt x="1452" y="1262"/>
                </a:lnTo>
                <a:lnTo>
                  <a:pt x="1455" y="1237"/>
                </a:lnTo>
                <a:lnTo>
                  <a:pt x="1452" y="1212"/>
                </a:lnTo>
                <a:lnTo>
                  <a:pt x="1445" y="1189"/>
                </a:lnTo>
                <a:lnTo>
                  <a:pt x="1434" y="1168"/>
                </a:lnTo>
                <a:lnTo>
                  <a:pt x="1419" y="1150"/>
                </a:lnTo>
                <a:lnTo>
                  <a:pt x="1400" y="1135"/>
                </a:lnTo>
                <a:lnTo>
                  <a:pt x="1380" y="1124"/>
                </a:lnTo>
                <a:lnTo>
                  <a:pt x="1357" y="1117"/>
                </a:lnTo>
                <a:lnTo>
                  <a:pt x="1332" y="1114"/>
                </a:lnTo>
                <a:close/>
                <a:moveTo>
                  <a:pt x="509" y="0"/>
                </a:moveTo>
                <a:lnTo>
                  <a:pt x="558" y="3"/>
                </a:lnTo>
                <a:lnTo>
                  <a:pt x="607" y="11"/>
                </a:lnTo>
                <a:lnTo>
                  <a:pt x="654" y="25"/>
                </a:lnTo>
                <a:lnTo>
                  <a:pt x="698" y="44"/>
                </a:lnTo>
                <a:lnTo>
                  <a:pt x="740" y="67"/>
                </a:lnTo>
                <a:lnTo>
                  <a:pt x="778" y="94"/>
                </a:lnTo>
                <a:lnTo>
                  <a:pt x="814" y="126"/>
                </a:lnTo>
                <a:lnTo>
                  <a:pt x="845" y="161"/>
                </a:lnTo>
                <a:lnTo>
                  <a:pt x="872" y="200"/>
                </a:lnTo>
                <a:lnTo>
                  <a:pt x="896" y="241"/>
                </a:lnTo>
                <a:lnTo>
                  <a:pt x="914" y="286"/>
                </a:lnTo>
                <a:lnTo>
                  <a:pt x="928" y="332"/>
                </a:lnTo>
                <a:lnTo>
                  <a:pt x="936" y="381"/>
                </a:lnTo>
                <a:lnTo>
                  <a:pt x="939" y="431"/>
                </a:lnTo>
                <a:lnTo>
                  <a:pt x="937" y="478"/>
                </a:lnTo>
                <a:lnTo>
                  <a:pt x="929" y="523"/>
                </a:lnTo>
                <a:lnTo>
                  <a:pt x="918" y="567"/>
                </a:lnTo>
                <a:lnTo>
                  <a:pt x="902" y="609"/>
                </a:lnTo>
                <a:lnTo>
                  <a:pt x="882" y="649"/>
                </a:lnTo>
                <a:lnTo>
                  <a:pt x="857" y="685"/>
                </a:lnTo>
                <a:lnTo>
                  <a:pt x="1140" y="1047"/>
                </a:lnTo>
                <a:lnTo>
                  <a:pt x="1200" y="1016"/>
                </a:lnTo>
                <a:lnTo>
                  <a:pt x="1262" y="991"/>
                </a:lnTo>
                <a:lnTo>
                  <a:pt x="1325" y="971"/>
                </a:lnTo>
                <a:lnTo>
                  <a:pt x="1392" y="956"/>
                </a:lnTo>
                <a:lnTo>
                  <a:pt x="1460" y="946"/>
                </a:lnTo>
                <a:lnTo>
                  <a:pt x="1531" y="943"/>
                </a:lnTo>
                <a:lnTo>
                  <a:pt x="1600" y="946"/>
                </a:lnTo>
                <a:lnTo>
                  <a:pt x="1668" y="956"/>
                </a:lnTo>
                <a:lnTo>
                  <a:pt x="1734" y="970"/>
                </a:lnTo>
                <a:lnTo>
                  <a:pt x="1798" y="990"/>
                </a:lnTo>
                <a:lnTo>
                  <a:pt x="1859" y="1014"/>
                </a:lnTo>
                <a:lnTo>
                  <a:pt x="1918" y="1045"/>
                </a:lnTo>
                <a:lnTo>
                  <a:pt x="1974" y="1079"/>
                </a:lnTo>
                <a:lnTo>
                  <a:pt x="2027" y="1118"/>
                </a:lnTo>
                <a:lnTo>
                  <a:pt x="2075" y="1161"/>
                </a:lnTo>
                <a:lnTo>
                  <a:pt x="2121" y="1208"/>
                </a:lnTo>
                <a:lnTo>
                  <a:pt x="2162" y="1258"/>
                </a:lnTo>
                <a:lnTo>
                  <a:pt x="2200" y="1311"/>
                </a:lnTo>
                <a:lnTo>
                  <a:pt x="2232" y="1369"/>
                </a:lnTo>
                <a:lnTo>
                  <a:pt x="2261" y="1428"/>
                </a:lnTo>
                <a:lnTo>
                  <a:pt x="2284" y="1491"/>
                </a:lnTo>
                <a:lnTo>
                  <a:pt x="2302" y="1555"/>
                </a:lnTo>
                <a:lnTo>
                  <a:pt x="2314" y="1622"/>
                </a:lnTo>
                <a:lnTo>
                  <a:pt x="2322" y="1690"/>
                </a:lnTo>
                <a:lnTo>
                  <a:pt x="2702" y="1726"/>
                </a:lnTo>
                <a:lnTo>
                  <a:pt x="2724" y="1691"/>
                </a:lnTo>
                <a:lnTo>
                  <a:pt x="2750" y="1659"/>
                </a:lnTo>
                <a:lnTo>
                  <a:pt x="2781" y="1631"/>
                </a:lnTo>
                <a:lnTo>
                  <a:pt x="2815" y="1607"/>
                </a:lnTo>
                <a:lnTo>
                  <a:pt x="2852" y="1588"/>
                </a:lnTo>
                <a:lnTo>
                  <a:pt x="2892" y="1574"/>
                </a:lnTo>
                <a:lnTo>
                  <a:pt x="2934" y="1565"/>
                </a:lnTo>
                <a:lnTo>
                  <a:pt x="2978" y="1562"/>
                </a:lnTo>
                <a:lnTo>
                  <a:pt x="3020" y="1565"/>
                </a:lnTo>
                <a:lnTo>
                  <a:pt x="3061" y="1573"/>
                </a:lnTo>
                <a:lnTo>
                  <a:pt x="3100" y="1586"/>
                </a:lnTo>
                <a:lnTo>
                  <a:pt x="3136" y="1604"/>
                </a:lnTo>
                <a:lnTo>
                  <a:pt x="3169" y="1626"/>
                </a:lnTo>
                <a:lnTo>
                  <a:pt x="3199" y="1654"/>
                </a:lnTo>
                <a:lnTo>
                  <a:pt x="3225" y="1683"/>
                </a:lnTo>
                <a:lnTo>
                  <a:pt x="3249" y="1717"/>
                </a:lnTo>
                <a:lnTo>
                  <a:pt x="3267" y="1753"/>
                </a:lnTo>
                <a:lnTo>
                  <a:pt x="3280" y="1792"/>
                </a:lnTo>
                <a:lnTo>
                  <a:pt x="3288" y="1833"/>
                </a:lnTo>
                <a:lnTo>
                  <a:pt x="3291" y="1876"/>
                </a:lnTo>
                <a:lnTo>
                  <a:pt x="3288" y="1918"/>
                </a:lnTo>
                <a:lnTo>
                  <a:pt x="3280" y="1959"/>
                </a:lnTo>
                <a:lnTo>
                  <a:pt x="3267" y="1997"/>
                </a:lnTo>
                <a:lnTo>
                  <a:pt x="3249" y="2034"/>
                </a:lnTo>
                <a:lnTo>
                  <a:pt x="3225" y="2067"/>
                </a:lnTo>
                <a:lnTo>
                  <a:pt x="3199" y="2098"/>
                </a:lnTo>
                <a:lnTo>
                  <a:pt x="3169" y="2124"/>
                </a:lnTo>
                <a:lnTo>
                  <a:pt x="3136" y="2146"/>
                </a:lnTo>
                <a:lnTo>
                  <a:pt x="3100" y="2164"/>
                </a:lnTo>
                <a:lnTo>
                  <a:pt x="3061" y="2179"/>
                </a:lnTo>
                <a:lnTo>
                  <a:pt x="3020" y="2187"/>
                </a:lnTo>
                <a:lnTo>
                  <a:pt x="2978" y="2190"/>
                </a:lnTo>
                <a:lnTo>
                  <a:pt x="2935" y="2187"/>
                </a:lnTo>
                <a:lnTo>
                  <a:pt x="2894" y="2179"/>
                </a:lnTo>
                <a:lnTo>
                  <a:pt x="2856" y="2164"/>
                </a:lnTo>
                <a:lnTo>
                  <a:pt x="2819" y="2146"/>
                </a:lnTo>
                <a:lnTo>
                  <a:pt x="2786" y="2124"/>
                </a:lnTo>
                <a:lnTo>
                  <a:pt x="2756" y="2098"/>
                </a:lnTo>
                <a:lnTo>
                  <a:pt x="2729" y="2067"/>
                </a:lnTo>
                <a:lnTo>
                  <a:pt x="2707" y="2034"/>
                </a:lnTo>
                <a:lnTo>
                  <a:pt x="2688" y="1998"/>
                </a:lnTo>
                <a:lnTo>
                  <a:pt x="2675" y="1960"/>
                </a:lnTo>
                <a:lnTo>
                  <a:pt x="2299" y="1924"/>
                </a:lnTo>
                <a:lnTo>
                  <a:pt x="2281" y="1988"/>
                </a:lnTo>
                <a:lnTo>
                  <a:pt x="2258" y="2050"/>
                </a:lnTo>
                <a:lnTo>
                  <a:pt x="2229" y="2109"/>
                </a:lnTo>
                <a:lnTo>
                  <a:pt x="2196" y="2164"/>
                </a:lnTo>
                <a:lnTo>
                  <a:pt x="2158" y="2217"/>
                </a:lnTo>
                <a:lnTo>
                  <a:pt x="2117" y="2267"/>
                </a:lnTo>
                <a:lnTo>
                  <a:pt x="2071" y="2313"/>
                </a:lnTo>
                <a:lnTo>
                  <a:pt x="2023" y="2355"/>
                </a:lnTo>
                <a:lnTo>
                  <a:pt x="1971" y="2393"/>
                </a:lnTo>
                <a:lnTo>
                  <a:pt x="1915" y="2428"/>
                </a:lnTo>
                <a:lnTo>
                  <a:pt x="1856" y="2457"/>
                </a:lnTo>
                <a:lnTo>
                  <a:pt x="1796" y="2482"/>
                </a:lnTo>
                <a:lnTo>
                  <a:pt x="1733" y="2501"/>
                </a:lnTo>
                <a:lnTo>
                  <a:pt x="1667" y="2515"/>
                </a:lnTo>
                <a:lnTo>
                  <a:pt x="1600" y="2524"/>
                </a:lnTo>
                <a:lnTo>
                  <a:pt x="1531" y="2527"/>
                </a:lnTo>
                <a:lnTo>
                  <a:pt x="1460" y="2524"/>
                </a:lnTo>
                <a:lnTo>
                  <a:pt x="1390" y="2515"/>
                </a:lnTo>
                <a:lnTo>
                  <a:pt x="1323" y="2500"/>
                </a:lnTo>
                <a:lnTo>
                  <a:pt x="1259" y="2479"/>
                </a:lnTo>
                <a:lnTo>
                  <a:pt x="1197" y="2453"/>
                </a:lnTo>
                <a:lnTo>
                  <a:pt x="1137" y="2422"/>
                </a:lnTo>
                <a:lnTo>
                  <a:pt x="1081" y="2386"/>
                </a:lnTo>
                <a:lnTo>
                  <a:pt x="1028" y="2346"/>
                </a:lnTo>
                <a:lnTo>
                  <a:pt x="497" y="2825"/>
                </a:lnTo>
                <a:lnTo>
                  <a:pt x="503" y="2856"/>
                </a:lnTo>
                <a:lnTo>
                  <a:pt x="505" y="2887"/>
                </a:lnTo>
                <a:lnTo>
                  <a:pt x="502" y="2924"/>
                </a:lnTo>
                <a:lnTo>
                  <a:pt x="493" y="2960"/>
                </a:lnTo>
                <a:lnTo>
                  <a:pt x="481" y="2993"/>
                </a:lnTo>
                <a:lnTo>
                  <a:pt x="464" y="3025"/>
                </a:lnTo>
                <a:lnTo>
                  <a:pt x="443" y="3053"/>
                </a:lnTo>
                <a:lnTo>
                  <a:pt x="417" y="3077"/>
                </a:lnTo>
                <a:lnTo>
                  <a:pt x="389" y="3099"/>
                </a:lnTo>
                <a:lnTo>
                  <a:pt x="359" y="3116"/>
                </a:lnTo>
                <a:lnTo>
                  <a:pt x="325" y="3129"/>
                </a:lnTo>
                <a:lnTo>
                  <a:pt x="290" y="3137"/>
                </a:lnTo>
                <a:lnTo>
                  <a:pt x="252" y="3139"/>
                </a:lnTo>
                <a:lnTo>
                  <a:pt x="215" y="3137"/>
                </a:lnTo>
                <a:lnTo>
                  <a:pt x="179" y="3129"/>
                </a:lnTo>
                <a:lnTo>
                  <a:pt x="146" y="3116"/>
                </a:lnTo>
                <a:lnTo>
                  <a:pt x="115" y="3099"/>
                </a:lnTo>
                <a:lnTo>
                  <a:pt x="87" y="3077"/>
                </a:lnTo>
                <a:lnTo>
                  <a:pt x="62" y="3053"/>
                </a:lnTo>
                <a:lnTo>
                  <a:pt x="41" y="3025"/>
                </a:lnTo>
                <a:lnTo>
                  <a:pt x="23" y="2993"/>
                </a:lnTo>
                <a:lnTo>
                  <a:pt x="11" y="2960"/>
                </a:lnTo>
                <a:lnTo>
                  <a:pt x="3" y="2924"/>
                </a:lnTo>
                <a:lnTo>
                  <a:pt x="0" y="2887"/>
                </a:lnTo>
                <a:lnTo>
                  <a:pt x="3" y="2849"/>
                </a:lnTo>
                <a:lnTo>
                  <a:pt x="11" y="2814"/>
                </a:lnTo>
                <a:lnTo>
                  <a:pt x="23" y="2781"/>
                </a:lnTo>
                <a:lnTo>
                  <a:pt x="41" y="2750"/>
                </a:lnTo>
                <a:lnTo>
                  <a:pt x="62" y="2722"/>
                </a:lnTo>
                <a:lnTo>
                  <a:pt x="87" y="2696"/>
                </a:lnTo>
                <a:lnTo>
                  <a:pt x="115" y="2675"/>
                </a:lnTo>
                <a:lnTo>
                  <a:pt x="146" y="2658"/>
                </a:lnTo>
                <a:lnTo>
                  <a:pt x="179" y="2646"/>
                </a:lnTo>
                <a:lnTo>
                  <a:pt x="215" y="2638"/>
                </a:lnTo>
                <a:lnTo>
                  <a:pt x="252" y="2635"/>
                </a:lnTo>
                <a:lnTo>
                  <a:pt x="283" y="2637"/>
                </a:lnTo>
                <a:lnTo>
                  <a:pt x="312" y="2642"/>
                </a:lnTo>
                <a:lnTo>
                  <a:pt x="339" y="2650"/>
                </a:lnTo>
                <a:lnTo>
                  <a:pt x="870" y="2172"/>
                </a:lnTo>
                <a:lnTo>
                  <a:pt x="837" y="2117"/>
                </a:lnTo>
                <a:lnTo>
                  <a:pt x="809" y="2059"/>
                </a:lnTo>
                <a:lnTo>
                  <a:pt x="784" y="1998"/>
                </a:lnTo>
                <a:lnTo>
                  <a:pt x="765" y="1935"/>
                </a:lnTo>
                <a:lnTo>
                  <a:pt x="751" y="1871"/>
                </a:lnTo>
                <a:lnTo>
                  <a:pt x="743" y="1804"/>
                </a:lnTo>
                <a:lnTo>
                  <a:pt x="740" y="1735"/>
                </a:lnTo>
                <a:lnTo>
                  <a:pt x="743" y="1666"/>
                </a:lnTo>
                <a:lnTo>
                  <a:pt x="752" y="1598"/>
                </a:lnTo>
                <a:lnTo>
                  <a:pt x="766" y="1532"/>
                </a:lnTo>
                <a:lnTo>
                  <a:pt x="785" y="1468"/>
                </a:lnTo>
                <a:lnTo>
                  <a:pt x="811" y="1408"/>
                </a:lnTo>
                <a:lnTo>
                  <a:pt x="840" y="1349"/>
                </a:lnTo>
                <a:lnTo>
                  <a:pt x="875" y="1293"/>
                </a:lnTo>
                <a:lnTo>
                  <a:pt x="913" y="1240"/>
                </a:lnTo>
                <a:lnTo>
                  <a:pt x="956" y="1192"/>
                </a:lnTo>
                <a:lnTo>
                  <a:pt x="672" y="830"/>
                </a:lnTo>
                <a:lnTo>
                  <a:pt x="633" y="844"/>
                </a:lnTo>
                <a:lnTo>
                  <a:pt x="593" y="854"/>
                </a:lnTo>
                <a:lnTo>
                  <a:pt x="551" y="860"/>
                </a:lnTo>
                <a:lnTo>
                  <a:pt x="509" y="862"/>
                </a:lnTo>
                <a:lnTo>
                  <a:pt x="458" y="859"/>
                </a:lnTo>
                <a:lnTo>
                  <a:pt x="409" y="851"/>
                </a:lnTo>
                <a:lnTo>
                  <a:pt x="363" y="837"/>
                </a:lnTo>
                <a:lnTo>
                  <a:pt x="319" y="819"/>
                </a:lnTo>
                <a:lnTo>
                  <a:pt x="278" y="795"/>
                </a:lnTo>
                <a:lnTo>
                  <a:pt x="239" y="768"/>
                </a:lnTo>
                <a:lnTo>
                  <a:pt x="204" y="736"/>
                </a:lnTo>
                <a:lnTo>
                  <a:pt x="172" y="701"/>
                </a:lnTo>
                <a:lnTo>
                  <a:pt x="145" y="663"/>
                </a:lnTo>
                <a:lnTo>
                  <a:pt x="122" y="621"/>
                </a:lnTo>
                <a:lnTo>
                  <a:pt x="102" y="577"/>
                </a:lnTo>
                <a:lnTo>
                  <a:pt x="89" y="530"/>
                </a:lnTo>
                <a:lnTo>
                  <a:pt x="80" y="481"/>
                </a:lnTo>
                <a:lnTo>
                  <a:pt x="77" y="431"/>
                </a:lnTo>
                <a:lnTo>
                  <a:pt x="80" y="381"/>
                </a:lnTo>
                <a:lnTo>
                  <a:pt x="89" y="332"/>
                </a:lnTo>
                <a:lnTo>
                  <a:pt x="102" y="286"/>
                </a:lnTo>
                <a:lnTo>
                  <a:pt x="122" y="241"/>
                </a:lnTo>
                <a:lnTo>
                  <a:pt x="145" y="200"/>
                </a:lnTo>
                <a:lnTo>
                  <a:pt x="172" y="161"/>
                </a:lnTo>
                <a:lnTo>
                  <a:pt x="204" y="126"/>
                </a:lnTo>
                <a:lnTo>
                  <a:pt x="239" y="94"/>
                </a:lnTo>
                <a:lnTo>
                  <a:pt x="278" y="67"/>
                </a:lnTo>
                <a:lnTo>
                  <a:pt x="319" y="44"/>
                </a:lnTo>
                <a:lnTo>
                  <a:pt x="363" y="25"/>
                </a:lnTo>
                <a:lnTo>
                  <a:pt x="409" y="11"/>
                </a:lnTo>
                <a:lnTo>
                  <a:pt x="458" y="3"/>
                </a:lnTo>
                <a:lnTo>
                  <a:pt x="50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 dirty="0"/>
          </a:p>
        </p:txBody>
      </p:sp>
      <p:grpSp>
        <p:nvGrpSpPr>
          <p:cNvPr id="86" name="Group 85"/>
          <p:cNvGrpSpPr/>
          <p:nvPr/>
        </p:nvGrpSpPr>
        <p:grpSpPr>
          <a:xfrm>
            <a:off x="7196751" y="1293871"/>
            <a:ext cx="1492991" cy="1172375"/>
            <a:chOff x="7488238" y="5268913"/>
            <a:chExt cx="495300" cy="388937"/>
          </a:xfrm>
          <a:solidFill>
            <a:schemeClr val="accent4"/>
          </a:solidFill>
        </p:grpSpPr>
        <p:sp>
          <p:nvSpPr>
            <p:cNvPr id="87" name="Freeform 295"/>
            <p:cNvSpPr>
              <a:spLocks/>
            </p:cNvSpPr>
            <p:nvPr/>
          </p:nvSpPr>
          <p:spPr bwMode="auto">
            <a:xfrm>
              <a:off x="7550151" y="5491163"/>
              <a:ext cx="371475" cy="166687"/>
            </a:xfrm>
            <a:custGeom>
              <a:avLst/>
              <a:gdLst>
                <a:gd name="T0" fmla="*/ 1352 w 2571"/>
                <a:gd name="T1" fmla="*/ 563 h 1153"/>
                <a:gd name="T2" fmla="*/ 1372 w 2571"/>
                <a:gd name="T3" fmla="*/ 610 h 1153"/>
                <a:gd name="T4" fmla="*/ 1410 w 2571"/>
                <a:gd name="T5" fmla="*/ 644 h 1153"/>
                <a:gd name="T6" fmla="*/ 1461 w 2571"/>
                <a:gd name="T7" fmla="*/ 661 h 1153"/>
                <a:gd name="T8" fmla="*/ 1513 w 2571"/>
                <a:gd name="T9" fmla="*/ 655 h 1153"/>
                <a:gd name="T10" fmla="*/ 1557 w 2571"/>
                <a:gd name="T11" fmla="*/ 629 h 1153"/>
                <a:gd name="T12" fmla="*/ 1586 w 2571"/>
                <a:gd name="T13" fmla="*/ 586 h 1153"/>
                <a:gd name="T14" fmla="*/ 2571 w 2571"/>
                <a:gd name="T15" fmla="*/ 241 h 1153"/>
                <a:gd name="T16" fmla="*/ 2443 w 2571"/>
                <a:gd name="T17" fmla="*/ 370 h 1153"/>
                <a:gd name="T18" fmla="*/ 2291 w 2571"/>
                <a:gd name="T19" fmla="*/ 505 h 1153"/>
                <a:gd name="T20" fmla="*/ 2113 w 2571"/>
                <a:gd name="T21" fmla="*/ 644 h 1153"/>
                <a:gd name="T22" fmla="*/ 1908 w 2571"/>
                <a:gd name="T23" fmla="*/ 787 h 1153"/>
                <a:gd name="T24" fmla="*/ 1676 w 2571"/>
                <a:gd name="T25" fmla="*/ 933 h 1153"/>
                <a:gd name="T26" fmla="*/ 1415 w 2571"/>
                <a:gd name="T27" fmla="*/ 1080 h 1153"/>
                <a:gd name="T28" fmla="*/ 1272 w 2571"/>
                <a:gd name="T29" fmla="*/ 1153 h 1153"/>
                <a:gd name="T30" fmla="*/ 1269 w 2571"/>
                <a:gd name="T31" fmla="*/ 1151 h 1153"/>
                <a:gd name="T32" fmla="*/ 997 w 2571"/>
                <a:gd name="T33" fmla="*/ 1004 h 1153"/>
                <a:gd name="T34" fmla="*/ 755 w 2571"/>
                <a:gd name="T35" fmla="*/ 858 h 1153"/>
                <a:gd name="T36" fmla="*/ 542 w 2571"/>
                <a:gd name="T37" fmla="*/ 714 h 1153"/>
                <a:gd name="T38" fmla="*/ 357 w 2571"/>
                <a:gd name="T39" fmla="*/ 573 h 1153"/>
                <a:gd name="T40" fmla="*/ 197 w 2571"/>
                <a:gd name="T41" fmla="*/ 437 h 1153"/>
                <a:gd name="T42" fmla="*/ 60 w 2571"/>
                <a:gd name="T43" fmla="*/ 304 h 1153"/>
                <a:gd name="T44" fmla="*/ 677 w 2571"/>
                <a:gd name="T45" fmla="*/ 241 h 1153"/>
                <a:gd name="T46" fmla="*/ 725 w 2571"/>
                <a:gd name="T47" fmla="*/ 231 h 1153"/>
                <a:gd name="T48" fmla="*/ 765 w 2571"/>
                <a:gd name="T49" fmla="*/ 203 h 1153"/>
                <a:gd name="T50" fmla="*/ 806 w 2571"/>
                <a:gd name="T51" fmla="*/ 145 h 1153"/>
                <a:gd name="T52" fmla="*/ 909 w 2571"/>
                <a:gd name="T53" fmla="*/ 627 h 1153"/>
                <a:gd name="T54" fmla="*/ 935 w 2571"/>
                <a:gd name="T55" fmla="*/ 665 h 1153"/>
                <a:gd name="T56" fmla="*/ 974 w 2571"/>
                <a:gd name="T57" fmla="*/ 690 h 1153"/>
                <a:gd name="T58" fmla="*/ 1020 w 2571"/>
                <a:gd name="T59" fmla="*/ 699 h 1153"/>
                <a:gd name="T60" fmla="*/ 1047 w 2571"/>
                <a:gd name="T61" fmla="*/ 697 h 1153"/>
                <a:gd name="T62" fmla="*/ 1091 w 2571"/>
                <a:gd name="T63" fmla="*/ 678 h 1153"/>
                <a:gd name="T64" fmla="*/ 1124 w 2571"/>
                <a:gd name="T65" fmla="*/ 645 h 1153"/>
                <a:gd name="T66" fmla="*/ 1142 w 2571"/>
                <a:gd name="T67" fmla="*/ 601 h 1153"/>
                <a:gd name="T68" fmla="*/ 1245 w 2571"/>
                <a:gd name="T69" fmla="*/ 49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71" h="1153">
                  <a:moveTo>
                    <a:pt x="1253" y="0"/>
                  </a:moveTo>
                  <a:lnTo>
                    <a:pt x="1352" y="563"/>
                  </a:lnTo>
                  <a:lnTo>
                    <a:pt x="1360" y="588"/>
                  </a:lnTo>
                  <a:lnTo>
                    <a:pt x="1372" y="610"/>
                  </a:lnTo>
                  <a:lnTo>
                    <a:pt x="1389" y="630"/>
                  </a:lnTo>
                  <a:lnTo>
                    <a:pt x="1410" y="644"/>
                  </a:lnTo>
                  <a:lnTo>
                    <a:pt x="1434" y="656"/>
                  </a:lnTo>
                  <a:lnTo>
                    <a:pt x="1461" y="661"/>
                  </a:lnTo>
                  <a:lnTo>
                    <a:pt x="1487" y="661"/>
                  </a:lnTo>
                  <a:lnTo>
                    <a:pt x="1513" y="655"/>
                  </a:lnTo>
                  <a:lnTo>
                    <a:pt x="1537" y="644"/>
                  </a:lnTo>
                  <a:lnTo>
                    <a:pt x="1557" y="629"/>
                  </a:lnTo>
                  <a:lnTo>
                    <a:pt x="1573" y="608"/>
                  </a:lnTo>
                  <a:lnTo>
                    <a:pt x="1586" y="586"/>
                  </a:lnTo>
                  <a:lnTo>
                    <a:pt x="1722" y="241"/>
                  </a:lnTo>
                  <a:lnTo>
                    <a:pt x="2571" y="241"/>
                  </a:lnTo>
                  <a:lnTo>
                    <a:pt x="2510" y="305"/>
                  </a:lnTo>
                  <a:lnTo>
                    <a:pt x="2443" y="370"/>
                  </a:lnTo>
                  <a:lnTo>
                    <a:pt x="2370" y="437"/>
                  </a:lnTo>
                  <a:lnTo>
                    <a:pt x="2291" y="505"/>
                  </a:lnTo>
                  <a:lnTo>
                    <a:pt x="2204" y="574"/>
                  </a:lnTo>
                  <a:lnTo>
                    <a:pt x="2113" y="644"/>
                  </a:lnTo>
                  <a:lnTo>
                    <a:pt x="2014" y="715"/>
                  </a:lnTo>
                  <a:lnTo>
                    <a:pt x="1908" y="787"/>
                  </a:lnTo>
                  <a:lnTo>
                    <a:pt x="1796" y="860"/>
                  </a:lnTo>
                  <a:lnTo>
                    <a:pt x="1676" y="933"/>
                  </a:lnTo>
                  <a:lnTo>
                    <a:pt x="1549" y="1006"/>
                  </a:lnTo>
                  <a:lnTo>
                    <a:pt x="1415" y="1080"/>
                  </a:lnTo>
                  <a:lnTo>
                    <a:pt x="1274" y="1153"/>
                  </a:lnTo>
                  <a:lnTo>
                    <a:pt x="1272" y="1153"/>
                  </a:lnTo>
                  <a:lnTo>
                    <a:pt x="1270" y="1152"/>
                  </a:lnTo>
                  <a:lnTo>
                    <a:pt x="1269" y="1151"/>
                  </a:lnTo>
                  <a:lnTo>
                    <a:pt x="1129" y="1077"/>
                  </a:lnTo>
                  <a:lnTo>
                    <a:pt x="997" y="1004"/>
                  </a:lnTo>
                  <a:lnTo>
                    <a:pt x="872" y="931"/>
                  </a:lnTo>
                  <a:lnTo>
                    <a:pt x="755" y="858"/>
                  </a:lnTo>
                  <a:lnTo>
                    <a:pt x="645" y="786"/>
                  </a:lnTo>
                  <a:lnTo>
                    <a:pt x="542" y="714"/>
                  </a:lnTo>
                  <a:lnTo>
                    <a:pt x="446" y="643"/>
                  </a:lnTo>
                  <a:lnTo>
                    <a:pt x="357" y="573"/>
                  </a:lnTo>
                  <a:lnTo>
                    <a:pt x="274" y="505"/>
                  </a:lnTo>
                  <a:lnTo>
                    <a:pt x="197" y="437"/>
                  </a:lnTo>
                  <a:lnTo>
                    <a:pt x="125" y="370"/>
                  </a:lnTo>
                  <a:lnTo>
                    <a:pt x="60" y="304"/>
                  </a:lnTo>
                  <a:lnTo>
                    <a:pt x="0" y="241"/>
                  </a:lnTo>
                  <a:lnTo>
                    <a:pt x="677" y="241"/>
                  </a:lnTo>
                  <a:lnTo>
                    <a:pt x="702" y="238"/>
                  </a:lnTo>
                  <a:lnTo>
                    <a:pt x="725" y="231"/>
                  </a:lnTo>
                  <a:lnTo>
                    <a:pt x="747" y="219"/>
                  </a:lnTo>
                  <a:lnTo>
                    <a:pt x="765" y="203"/>
                  </a:lnTo>
                  <a:lnTo>
                    <a:pt x="780" y="184"/>
                  </a:lnTo>
                  <a:lnTo>
                    <a:pt x="806" y="145"/>
                  </a:lnTo>
                  <a:lnTo>
                    <a:pt x="901" y="604"/>
                  </a:lnTo>
                  <a:lnTo>
                    <a:pt x="909" y="627"/>
                  </a:lnTo>
                  <a:lnTo>
                    <a:pt x="920" y="647"/>
                  </a:lnTo>
                  <a:lnTo>
                    <a:pt x="935" y="665"/>
                  </a:lnTo>
                  <a:lnTo>
                    <a:pt x="953" y="679"/>
                  </a:lnTo>
                  <a:lnTo>
                    <a:pt x="974" y="690"/>
                  </a:lnTo>
                  <a:lnTo>
                    <a:pt x="996" y="697"/>
                  </a:lnTo>
                  <a:lnTo>
                    <a:pt x="1020" y="699"/>
                  </a:lnTo>
                  <a:lnTo>
                    <a:pt x="1022" y="699"/>
                  </a:lnTo>
                  <a:lnTo>
                    <a:pt x="1047" y="697"/>
                  </a:lnTo>
                  <a:lnTo>
                    <a:pt x="1070" y="690"/>
                  </a:lnTo>
                  <a:lnTo>
                    <a:pt x="1091" y="678"/>
                  </a:lnTo>
                  <a:lnTo>
                    <a:pt x="1109" y="663"/>
                  </a:lnTo>
                  <a:lnTo>
                    <a:pt x="1124" y="645"/>
                  </a:lnTo>
                  <a:lnTo>
                    <a:pt x="1135" y="624"/>
                  </a:lnTo>
                  <a:lnTo>
                    <a:pt x="1142" y="601"/>
                  </a:lnTo>
                  <a:lnTo>
                    <a:pt x="1245" y="50"/>
                  </a:lnTo>
                  <a:lnTo>
                    <a:pt x="1245" y="49"/>
                  </a:lnTo>
                  <a:lnTo>
                    <a:pt x="12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 dirty="0"/>
            </a:p>
          </p:txBody>
        </p:sp>
        <p:sp>
          <p:nvSpPr>
            <p:cNvPr id="88" name="Freeform 296"/>
            <p:cNvSpPr>
              <a:spLocks noEditPoints="1"/>
            </p:cNvSpPr>
            <p:nvPr/>
          </p:nvSpPr>
          <p:spPr bwMode="auto">
            <a:xfrm>
              <a:off x="7488238" y="5268913"/>
              <a:ext cx="495300" cy="236537"/>
            </a:xfrm>
            <a:custGeom>
              <a:avLst/>
              <a:gdLst>
                <a:gd name="T0" fmla="*/ 472 w 3428"/>
                <a:gd name="T1" fmla="*/ 433 h 1633"/>
                <a:gd name="T2" fmla="*/ 409 w 3428"/>
                <a:gd name="T3" fmla="*/ 497 h 1633"/>
                <a:gd name="T4" fmla="*/ 319 w 3428"/>
                <a:gd name="T5" fmla="*/ 646 h 1633"/>
                <a:gd name="T6" fmla="*/ 268 w 3428"/>
                <a:gd name="T7" fmla="*/ 882 h 1633"/>
                <a:gd name="T8" fmla="*/ 303 w 3428"/>
                <a:gd name="T9" fmla="*/ 1155 h 1633"/>
                <a:gd name="T10" fmla="*/ 377 w 3428"/>
                <a:gd name="T11" fmla="*/ 1234 h 1633"/>
                <a:gd name="T12" fmla="*/ 477 w 3428"/>
                <a:gd name="T13" fmla="*/ 1228 h 1633"/>
                <a:gd name="T14" fmla="*/ 541 w 3428"/>
                <a:gd name="T15" fmla="*/ 1138 h 1633"/>
                <a:gd name="T16" fmla="*/ 513 w 3428"/>
                <a:gd name="T17" fmla="*/ 957 h 1633"/>
                <a:gd name="T18" fmla="*/ 535 w 3428"/>
                <a:gd name="T19" fmla="*/ 762 h 1633"/>
                <a:gd name="T20" fmla="*/ 597 w 3428"/>
                <a:gd name="T21" fmla="*/ 648 h 1633"/>
                <a:gd name="T22" fmla="*/ 645 w 3428"/>
                <a:gd name="T23" fmla="*/ 601 h 1633"/>
                <a:gd name="T24" fmla="*/ 669 w 3428"/>
                <a:gd name="T25" fmla="*/ 493 h 1633"/>
                <a:gd name="T26" fmla="*/ 589 w 3428"/>
                <a:gd name="T27" fmla="*/ 411 h 1633"/>
                <a:gd name="T28" fmla="*/ 865 w 3428"/>
                <a:gd name="T29" fmla="*/ 205 h 1633"/>
                <a:gd name="T30" fmla="*/ 777 w 3428"/>
                <a:gd name="T31" fmla="*/ 308 h 1633"/>
                <a:gd name="T32" fmla="*/ 817 w 3428"/>
                <a:gd name="T33" fmla="*/ 438 h 1633"/>
                <a:gd name="T34" fmla="*/ 951 w 3428"/>
                <a:gd name="T35" fmla="*/ 477 h 1633"/>
                <a:gd name="T36" fmla="*/ 1056 w 3428"/>
                <a:gd name="T37" fmla="*/ 393 h 1633"/>
                <a:gd name="T38" fmla="*/ 1044 w 3428"/>
                <a:gd name="T39" fmla="*/ 256 h 1633"/>
                <a:gd name="T40" fmla="*/ 922 w 3428"/>
                <a:gd name="T41" fmla="*/ 194 h 1633"/>
                <a:gd name="T42" fmla="*/ 1193 w 3428"/>
                <a:gd name="T43" fmla="*/ 50 h 1633"/>
                <a:gd name="T44" fmla="*/ 1503 w 3428"/>
                <a:gd name="T45" fmla="*/ 232 h 1633"/>
                <a:gd name="T46" fmla="*/ 1714 w 3428"/>
                <a:gd name="T47" fmla="*/ 518 h 1633"/>
                <a:gd name="T48" fmla="*/ 1924 w 3428"/>
                <a:gd name="T49" fmla="*/ 232 h 1633"/>
                <a:gd name="T50" fmla="*/ 2235 w 3428"/>
                <a:gd name="T51" fmla="*/ 50 h 1633"/>
                <a:gd name="T52" fmla="*/ 2609 w 3428"/>
                <a:gd name="T53" fmla="*/ 3 h 1633"/>
                <a:gd name="T54" fmla="*/ 2963 w 3428"/>
                <a:gd name="T55" fmla="*/ 108 h 1633"/>
                <a:gd name="T56" fmla="*/ 3238 w 3428"/>
                <a:gd name="T57" fmla="*/ 337 h 1633"/>
                <a:gd name="T58" fmla="*/ 3399 w 3428"/>
                <a:gd name="T59" fmla="*/ 654 h 1633"/>
                <a:gd name="T60" fmla="*/ 3423 w 3428"/>
                <a:gd name="T61" fmla="*/ 963 h 1633"/>
                <a:gd name="T62" fmla="*/ 3426 w 3428"/>
                <a:gd name="T63" fmla="*/ 989 h 1633"/>
                <a:gd name="T64" fmla="*/ 3398 w 3428"/>
                <a:gd name="T65" fmla="*/ 1123 h 1633"/>
                <a:gd name="T66" fmla="*/ 3300 w 3428"/>
                <a:gd name="T67" fmla="*/ 1361 h 1633"/>
                <a:gd name="T68" fmla="*/ 2041 w 3428"/>
                <a:gd name="T69" fmla="*/ 1544 h 1633"/>
                <a:gd name="T70" fmla="*/ 1953 w 3428"/>
                <a:gd name="T71" fmla="*/ 1617 h 1633"/>
                <a:gd name="T72" fmla="*/ 1776 w 3428"/>
                <a:gd name="T73" fmla="*/ 776 h 1633"/>
                <a:gd name="T74" fmla="*/ 1683 w 3428"/>
                <a:gd name="T75" fmla="*/ 734 h 1633"/>
                <a:gd name="T76" fmla="*/ 1614 w 3428"/>
                <a:gd name="T77" fmla="*/ 752 h 1633"/>
                <a:gd name="T78" fmla="*/ 1569 w 3428"/>
                <a:gd name="T79" fmla="*/ 822 h 1633"/>
                <a:gd name="T80" fmla="*/ 1404 w 3428"/>
                <a:gd name="T81" fmla="*/ 1321 h 1633"/>
                <a:gd name="T82" fmla="*/ 1314 w 3428"/>
                <a:gd name="T83" fmla="*/ 1251 h 1633"/>
                <a:gd name="T84" fmla="*/ 1204 w 3428"/>
                <a:gd name="T85" fmla="*/ 1286 h 1633"/>
                <a:gd name="T86" fmla="*/ 159 w 3428"/>
                <a:gd name="T87" fmla="*/ 1417 h 1633"/>
                <a:gd name="T88" fmla="*/ 42 w 3428"/>
                <a:gd name="T89" fmla="*/ 1163 h 1633"/>
                <a:gd name="T90" fmla="*/ 4 w 3428"/>
                <a:gd name="T91" fmla="*/ 1006 h 1633"/>
                <a:gd name="T92" fmla="*/ 4 w 3428"/>
                <a:gd name="T93" fmla="*/ 963 h 1633"/>
                <a:gd name="T94" fmla="*/ 28 w 3428"/>
                <a:gd name="T95" fmla="*/ 654 h 1633"/>
                <a:gd name="T96" fmla="*/ 191 w 3428"/>
                <a:gd name="T97" fmla="*/ 337 h 1633"/>
                <a:gd name="T98" fmla="*/ 465 w 3428"/>
                <a:gd name="T99" fmla="*/ 108 h 1633"/>
                <a:gd name="T100" fmla="*/ 818 w 3428"/>
                <a:gd name="T101" fmla="*/ 3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28" h="1633">
                  <a:moveTo>
                    <a:pt x="542" y="406"/>
                  </a:moveTo>
                  <a:lnTo>
                    <a:pt x="519" y="409"/>
                  </a:lnTo>
                  <a:lnTo>
                    <a:pt x="497" y="417"/>
                  </a:lnTo>
                  <a:lnTo>
                    <a:pt x="476" y="430"/>
                  </a:lnTo>
                  <a:lnTo>
                    <a:pt x="472" y="433"/>
                  </a:lnTo>
                  <a:lnTo>
                    <a:pt x="465" y="439"/>
                  </a:lnTo>
                  <a:lnTo>
                    <a:pt x="454" y="449"/>
                  </a:lnTo>
                  <a:lnTo>
                    <a:pt x="441" y="462"/>
                  </a:lnTo>
                  <a:lnTo>
                    <a:pt x="426" y="477"/>
                  </a:lnTo>
                  <a:lnTo>
                    <a:pt x="409" y="497"/>
                  </a:lnTo>
                  <a:lnTo>
                    <a:pt x="391" y="521"/>
                  </a:lnTo>
                  <a:lnTo>
                    <a:pt x="372" y="546"/>
                  </a:lnTo>
                  <a:lnTo>
                    <a:pt x="354" y="576"/>
                  </a:lnTo>
                  <a:lnTo>
                    <a:pt x="336" y="609"/>
                  </a:lnTo>
                  <a:lnTo>
                    <a:pt x="319" y="646"/>
                  </a:lnTo>
                  <a:lnTo>
                    <a:pt x="303" y="686"/>
                  </a:lnTo>
                  <a:lnTo>
                    <a:pt x="290" y="729"/>
                  </a:lnTo>
                  <a:lnTo>
                    <a:pt x="279" y="777"/>
                  </a:lnTo>
                  <a:lnTo>
                    <a:pt x="272" y="827"/>
                  </a:lnTo>
                  <a:lnTo>
                    <a:pt x="268" y="882"/>
                  </a:lnTo>
                  <a:lnTo>
                    <a:pt x="268" y="939"/>
                  </a:lnTo>
                  <a:lnTo>
                    <a:pt x="271" y="990"/>
                  </a:lnTo>
                  <a:lnTo>
                    <a:pt x="278" y="1042"/>
                  </a:lnTo>
                  <a:lnTo>
                    <a:pt x="289" y="1098"/>
                  </a:lnTo>
                  <a:lnTo>
                    <a:pt x="303" y="1155"/>
                  </a:lnTo>
                  <a:lnTo>
                    <a:pt x="312" y="1176"/>
                  </a:lnTo>
                  <a:lnTo>
                    <a:pt x="324" y="1195"/>
                  </a:lnTo>
                  <a:lnTo>
                    <a:pt x="339" y="1211"/>
                  </a:lnTo>
                  <a:lnTo>
                    <a:pt x="357" y="1224"/>
                  </a:lnTo>
                  <a:lnTo>
                    <a:pt x="377" y="1234"/>
                  </a:lnTo>
                  <a:lnTo>
                    <a:pt x="398" y="1239"/>
                  </a:lnTo>
                  <a:lnTo>
                    <a:pt x="421" y="1242"/>
                  </a:lnTo>
                  <a:lnTo>
                    <a:pt x="437" y="1240"/>
                  </a:lnTo>
                  <a:lnTo>
                    <a:pt x="454" y="1237"/>
                  </a:lnTo>
                  <a:lnTo>
                    <a:pt x="477" y="1228"/>
                  </a:lnTo>
                  <a:lnTo>
                    <a:pt x="497" y="1216"/>
                  </a:lnTo>
                  <a:lnTo>
                    <a:pt x="514" y="1200"/>
                  </a:lnTo>
                  <a:lnTo>
                    <a:pt x="527" y="1182"/>
                  </a:lnTo>
                  <a:lnTo>
                    <a:pt x="536" y="1160"/>
                  </a:lnTo>
                  <a:lnTo>
                    <a:pt x="541" y="1138"/>
                  </a:lnTo>
                  <a:lnTo>
                    <a:pt x="542" y="1115"/>
                  </a:lnTo>
                  <a:lnTo>
                    <a:pt x="538" y="1091"/>
                  </a:lnTo>
                  <a:lnTo>
                    <a:pt x="527" y="1043"/>
                  </a:lnTo>
                  <a:lnTo>
                    <a:pt x="518" y="999"/>
                  </a:lnTo>
                  <a:lnTo>
                    <a:pt x="513" y="957"/>
                  </a:lnTo>
                  <a:lnTo>
                    <a:pt x="511" y="918"/>
                  </a:lnTo>
                  <a:lnTo>
                    <a:pt x="513" y="872"/>
                  </a:lnTo>
                  <a:lnTo>
                    <a:pt x="517" y="832"/>
                  </a:lnTo>
                  <a:lnTo>
                    <a:pt x="525" y="795"/>
                  </a:lnTo>
                  <a:lnTo>
                    <a:pt x="535" y="762"/>
                  </a:lnTo>
                  <a:lnTo>
                    <a:pt x="547" y="733"/>
                  </a:lnTo>
                  <a:lnTo>
                    <a:pt x="559" y="706"/>
                  </a:lnTo>
                  <a:lnTo>
                    <a:pt x="572" y="683"/>
                  </a:lnTo>
                  <a:lnTo>
                    <a:pt x="585" y="665"/>
                  </a:lnTo>
                  <a:lnTo>
                    <a:pt x="597" y="648"/>
                  </a:lnTo>
                  <a:lnTo>
                    <a:pt x="608" y="636"/>
                  </a:lnTo>
                  <a:lnTo>
                    <a:pt x="617" y="627"/>
                  </a:lnTo>
                  <a:lnTo>
                    <a:pt x="624" y="620"/>
                  </a:lnTo>
                  <a:lnTo>
                    <a:pt x="627" y="617"/>
                  </a:lnTo>
                  <a:lnTo>
                    <a:pt x="645" y="601"/>
                  </a:lnTo>
                  <a:lnTo>
                    <a:pt x="658" y="581"/>
                  </a:lnTo>
                  <a:lnTo>
                    <a:pt x="667" y="561"/>
                  </a:lnTo>
                  <a:lnTo>
                    <a:pt x="672" y="538"/>
                  </a:lnTo>
                  <a:lnTo>
                    <a:pt x="673" y="516"/>
                  </a:lnTo>
                  <a:lnTo>
                    <a:pt x="669" y="493"/>
                  </a:lnTo>
                  <a:lnTo>
                    <a:pt x="660" y="471"/>
                  </a:lnTo>
                  <a:lnTo>
                    <a:pt x="648" y="451"/>
                  </a:lnTo>
                  <a:lnTo>
                    <a:pt x="630" y="433"/>
                  </a:lnTo>
                  <a:lnTo>
                    <a:pt x="611" y="420"/>
                  </a:lnTo>
                  <a:lnTo>
                    <a:pt x="589" y="411"/>
                  </a:lnTo>
                  <a:lnTo>
                    <a:pt x="567" y="406"/>
                  </a:lnTo>
                  <a:lnTo>
                    <a:pt x="542" y="406"/>
                  </a:lnTo>
                  <a:close/>
                  <a:moveTo>
                    <a:pt x="922" y="194"/>
                  </a:moveTo>
                  <a:lnTo>
                    <a:pt x="892" y="196"/>
                  </a:lnTo>
                  <a:lnTo>
                    <a:pt x="865" y="205"/>
                  </a:lnTo>
                  <a:lnTo>
                    <a:pt x="840" y="217"/>
                  </a:lnTo>
                  <a:lnTo>
                    <a:pt x="817" y="235"/>
                  </a:lnTo>
                  <a:lnTo>
                    <a:pt x="799" y="256"/>
                  </a:lnTo>
                  <a:lnTo>
                    <a:pt x="786" y="281"/>
                  </a:lnTo>
                  <a:lnTo>
                    <a:pt x="777" y="308"/>
                  </a:lnTo>
                  <a:lnTo>
                    <a:pt x="774" y="337"/>
                  </a:lnTo>
                  <a:lnTo>
                    <a:pt x="777" y="365"/>
                  </a:lnTo>
                  <a:lnTo>
                    <a:pt x="786" y="393"/>
                  </a:lnTo>
                  <a:lnTo>
                    <a:pt x="799" y="417"/>
                  </a:lnTo>
                  <a:lnTo>
                    <a:pt x="817" y="438"/>
                  </a:lnTo>
                  <a:lnTo>
                    <a:pt x="840" y="456"/>
                  </a:lnTo>
                  <a:lnTo>
                    <a:pt x="865" y="469"/>
                  </a:lnTo>
                  <a:lnTo>
                    <a:pt x="892" y="477"/>
                  </a:lnTo>
                  <a:lnTo>
                    <a:pt x="922" y="481"/>
                  </a:lnTo>
                  <a:lnTo>
                    <a:pt x="951" y="477"/>
                  </a:lnTo>
                  <a:lnTo>
                    <a:pt x="979" y="469"/>
                  </a:lnTo>
                  <a:lnTo>
                    <a:pt x="1004" y="456"/>
                  </a:lnTo>
                  <a:lnTo>
                    <a:pt x="1026" y="438"/>
                  </a:lnTo>
                  <a:lnTo>
                    <a:pt x="1044" y="417"/>
                  </a:lnTo>
                  <a:lnTo>
                    <a:pt x="1056" y="393"/>
                  </a:lnTo>
                  <a:lnTo>
                    <a:pt x="1066" y="365"/>
                  </a:lnTo>
                  <a:lnTo>
                    <a:pt x="1068" y="337"/>
                  </a:lnTo>
                  <a:lnTo>
                    <a:pt x="1066" y="308"/>
                  </a:lnTo>
                  <a:lnTo>
                    <a:pt x="1056" y="281"/>
                  </a:lnTo>
                  <a:lnTo>
                    <a:pt x="1044" y="256"/>
                  </a:lnTo>
                  <a:lnTo>
                    <a:pt x="1026" y="235"/>
                  </a:lnTo>
                  <a:lnTo>
                    <a:pt x="1004" y="217"/>
                  </a:lnTo>
                  <a:lnTo>
                    <a:pt x="979" y="205"/>
                  </a:lnTo>
                  <a:lnTo>
                    <a:pt x="951" y="196"/>
                  </a:lnTo>
                  <a:lnTo>
                    <a:pt x="922" y="194"/>
                  </a:lnTo>
                  <a:close/>
                  <a:moveTo>
                    <a:pt x="896" y="0"/>
                  </a:moveTo>
                  <a:lnTo>
                    <a:pt x="973" y="3"/>
                  </a:lnTo>
                  <a:lnTo>
                    <a:pt x="1049" y="14"/>
                  </a:lnTo>
                  <a:lnTo>
                    <a:pt x="1122" y="29"/>
                  </a:lnTo>
                  <a:lnTo>
                    <a:pt x="1193" y="50"/>
                  </a:lnTo>
                  <a:lnTo>
                    <a:pt x="1262" y="76"/>
                  </a:lnTo>
                  <a:lnTo>
                    <a:pt x="1327" y="108"/>
                  </a:lnTo>
                  <a:lnTo>
                    <a:pt x="1389" y="145"/>
                  </a:lnTo>
                  <a:lnTo>
                    <a:pt x="1448" y="186"/>
                  </a:lnTo>
                  <a:lnTo>
                    <a:pt x="1503" y="232"/>
                  </a:lnTo>
                  <a:lnTo>
                    <a:pt x="1555" y="282"/>
                  </a:lnTo>
                  <a:lnTo>
                    <a:pt x="1601" y="336"/>
                  </a:lnTo>
                  <a:lnTo>
                    <a:pt x="1643" y="393"/>
                  </a:lnTo>
                  <a:lnTo>
                    <a:pt x="1681" y="454"/>
                  </a:lnTo>
                  <a:lnTo>
                    <a:pt x="1714" y="518"/>
                  </a:lnTo>
                  <a:lnTo>
                    <a:pt x="1746" y="454"/>
                  </a:lnTo>
                  <a:lnTo>
                    <a:pt x="1784" y="393"/>
                  </a:lnTo>
                  <a:lnTo>
                    <a:pt x="1826" y="336"/>
                  </a:lnTo>
                  <a:lnTo>
                    <a:pt x="1874" y="282"/>
                  </a:lnTo>
                  <a:lnTo>
                    <a:pt x="1924" y="232"/>
                  </a:lnTo>
                  <a:lnTo>
                    <a:pt x="1980" y="186"/>
                  </a:lnTo>
                  <a:lnTo>
                    <a:pt x="2039" y="145"/>
                  </a:lnTo>
                  <a:lnTo>
                    <a:pt x="2101" y="108"/>
                  </a:lnTo>
                  <a:lnTo>
                    <a:pt x="2167" y="76"/>
                  </a:lnTo>
                  <a:lnTo>
                    <a:pt x="2235" y="50"/>
                  </a:lnTo>
                  <a:lnTo>
                    <a:pt x="2306" y="29"/>
                  </a:lnTo>
                  <a:lnTo>
                    <a:pt x="2379" y="14"/>
                  </a:lnTo>
                  <a:lnTo>
                    <a:pt x="2454" y="3"/>
                  </a:lnTo>
                  <a:lnTo>
                    <a:pt x="2532" y="0"/>
                  </a:lnTo>
                  <a:lnTo>
                    <a:pt x="2609" y="3"/>
                  </a:lnTo>
                  <a:lnTo>
                    <a:pt x="2685" y="14"/>
                  </a:lnTo>
                  <a:lnTo>
                    <a:pt x="2758" y="29"/>
                  </a:lnTo>
                  <a:lnTo>
                    <a:pt x="2829" y="50"/>
                  </a:lnTo>
                  <a:lnTo>
                    <a:pt x="2898" y="76"/>
                  </a:lnTo>
                  <a:lnTo>
                    <a:pt x="2963" y="108"/>
                  </a:lnTo>
                  <a:lnTo>
                    <a:pt x="3025" y="145"/>
                  </a:lnTo>
                  <a:lnTo>
                    <a:pt x="3084" y="186"/>
                  </a:lnTo>
                  <a:lnTo>
                    <a:pt x="3140" y="233"/>
                  </a:lnTo>
                  <a:lnTo>
                    <a:pt x="3191" y="282"/>
                  </a:lnTo>
                  <a:lnTo>
                    <a:pt x="3238" y="337"/>
                  </a:lnTo>
                  <a:lnTo>
                    <a:pt x="3280" y="393"/>
                  </a:lnTo>
                  <a:lnTo>
                    <a:pt x="3318" y="455"/>
                  </a:lnTo>
                  <a:lnTo>
                    <a:pt x="3351" y="519"/>
                  </a:lnTo>
                  <a:lnTo>
                    <a:pt x="3378" y="585"/>
                  </a:lnTo>
                  <a:lnTo>
                    <a:pt x="3399" y="654"/>
                  </a:lnTo>
                  <a:lnTo>
                    <a:pt x="3415" y="726"/>
                  </a:lnTo>
                  <a:lnTo>
                    <a:pt x="3424" y="800"/>
                  </a:lnTo>
                  <a:lnTo>
                    <a:pt x="3428" y="875"/>
                  </a:lnTo>
                  <a:lnTo>
                    <a:pt x="3426" y="919"/>
                  </a:lnTo>
                  <a:lnTo>
                    <a:pt x="3423" y="963"/>
                  </a:lnTo>
                  <a:lnTo>
                    <a:pt x="3423" y="964"/>
                  </a:lnTo>
                  <a:lnTo>
                    <a:pt x="3428" y="965"/>
                  </a:lnTo>
                  <a:lnTo>
                    <a:pt x="3428" y="967"/>
                  </a:lnTo>
                  <a:lnTo>
                    <a:pt x="3428" y="975"/>
                  </a:lnTo>
                  <a:lnTo>
                    <a:pt x="3426" y="989"/>
                  </a:lnTo>
                  <a:lnTo>
                    <a:pt x="3424" y="1006"/>
                  </a:lnTo>
                  <a:lnTo>
                    <a:pt x="3421" y="1029"/>
                  </a:lnTo>
                  <a:lnTo>
                    <a:pt x="3416" y="1056"/>
                  </a:lnTo>
                  <a:lnTo>
                    <a:pt x="3408" y="1088"/>
                  </a:lnTo>
                  <a:lnTo>
                    <a:pt x="3398" y="1123"/>
                  </a:lnTo>
                  <a:lnTo>
                    <a:pt x="3385" y="1163"/>
                  </a:lnTo>
                  <a:lnTo>
                    <a:pt x="3370" y="1208"/>
                  </a:lnTo>
                  <a:lnTo>
                    <a:pt x="3351" y="1255"/>
                  </a:lnTo>
                  <a:lnTo>
                    <a:pt x="3327" y="1306"/>
                  </a:lnTo>
                  <a:lnTo>
                    <a:pt x="3300" y="1361"/>
                  </a:lnTo>
                  <a:lnTo>
                    <a:pt x="3268" y="1417"/>
                  </a:lnTo>
                  <a:lnTo>
                    <a:pt x="3232" y="1478"/>
                  </a:lnTo>
                  <a:lnTo>
                    <a:pt x="3189" y="1542"/>
                  </a:lnTo>
                  <a:lnTo>
                    <a:pt x="2067" y="1542"/>
                  </a:lnTo>
                  <a:lnTo>
                    <a:pt x="2041" y="1544"/>
                  </a:lnTo>
                  <a:lnTo>
                    <a:pt x="2018" y="1551"/>
                  </a:lnTo>
                  <a:lnTo>
                    <a:pt x="1997" y="1562"/>
                  </a:lnTo>
                  <a:lnTo>
                    <a:pt x="1979" y="1577"/>
                  </a:lnTo>
                  <a:lnTo>
                    <a:pt x="1963" y="1595"/>
                  </a:lnTo>
                  <a:lnTo>
                    <a:pt x="1953" y="1617"/>
                  </a:lnTo>
                  <a:lnTo>
                    <a:pt x="1946" y="1633"/>
                  </a:lnTo>
                  <a:lnTo>
                    <a:pt x="1803" y="833"/>
                  </a:lnTo>
                  <a:lnTo>
                    <a:pt x="1799" y="816"/>
                  </a:lnTo>
                  <a:lnTo>
                    <a:pt x="1789" y="794"/>
                  </a:lnTo>
                  <a:lnTo>
                    <a:pt x="1776" y="776"/>
                  </a:lnTo>
                  <a:lnTo>
                    <a:pt x="1760" y="760"/>
                  </a:lnTo>
                  <a:lnTo>
                    <a:pt x="1742" y="749"/>
                  </a:lnTo>
                  <a:lnTo>
                    <a:pt x="1723" y="741"/>
                  </a:lnTo>
                  <a:lnTo>
                    <a:pt x="1703" y="736"/>
                  </a:lnTo>
                  <a:lnTo>
                    <a:pt x="1683" y="734"/>
                  </a:lnTo>
                  <a:lnTo>
                    <a:pt x="1664" y="736"/>
                  </a:lnTo>
                  <a:lnTo>
                    <a:pt x="1646" y="740"/>
                  </a:lnTo>
                  <a:lnTo>
                    <a:pt x="1646" y="741"/>
                  </a:lnTo>
                  <a:lnTo>
                    <a:pt x="1628" y="745"/>
                  </a:lnTo>
                  <a:lnTo>
                    <a:pt x="1614" y="752"/>
                  </a:lnTo>
                  <a:lnTo>
                    <a:pt x="1601" y="763"/>
                  </a:lnTo>
                  <a:lnTo>
                    <a:pt x="1591" y="776"/>
                  </a:lnTo>
                  <a:lnTo>
                    <a:pt x="1582" y="791"/>
                  </a:lnTo>
                  <a:lnTo>
                    <a:pt x="1575" y="807"/>
                  </a:lnTo>
                  <a:lnTo>
                    <a:pt x="1569" y="822"/>
                  </a:lnTo>
                  <a:lnTo>
                    <a:pt x="1564" y="836"/>
                  </a:lnTo>
                  <a:lnTo>
                    <a:pt x="1560" y="851"/>
                  </a:lnTo>
                  <a:lnTo>
                    <a:pt x="1442" y="1488"/>
                  </a:lnTo>
                  <a:lnTo>
                    <a:pt x="1413" y="1343"/>
                  </a:lnTo>
                  <a:lnTo>
                    <a:pt x="1404" y="1321"/>
                  </a:lnTo>
                  <a:lnTo>
                    <a:pt x="1393" y="1300"/>
                  </a:lnTo>
                  <a:lnTo>
                    <a:pt x="1378" y="1283"/>
                  </a:lnTo>
                  <a:lnTo>
                    <a:pt x="1359" y="1268"/>
                  </a:lnTo>
                  <a:lnTo>
                    <a:pt x="1338" y="1257"/>
                  </a:lnTo>
                  <a:lnTo>
                    <a:pt x="1314" y="1251"/>
                  </a:lnTo>
                  <a:lnTo>
                    <a:pt x="1289" y="1249"/>
                  </a:lnTo>
                  <a:lnTo>
                    <a:pt x="1266" y="1252"/>
                  </a:lnTo>
                  <a:lnTo>
                    <a:pt x="1243" y="1259"/>
                  </a:lnTo>
                  <a:lnTo>
                    <a:pt x="1222" y="1271"/>
                  </a:lnTo>
                  <a:lnTo>
                    <a:pt x="1204" y="1286"/>
                  </a:lnTo>
                  <a:lnTo>
                    <a:pt x="1189" y="1305"/>
                  </a:lnTo>
                  <a:lnTo>
                    <a:pt x="1039" y="1542"/>
                  </a:lnTo>
                  <a:lnTo>
                    <a:pt x="238" y="1542"/>
                  </a:lnTo>
                  <a:lnTo>
                    <a:pt x="196" y="1478"/>
                  </a:lnTo>
                  <a:lnTo>
                    <a:pt x="159" y="1417"/>
                  </a:lnTo>
                  <a:lnTo>
                    <a:pt x="127" y="1361"/>
                  </a:lnTo>
                  <a:lnTo>
                    <a:pt x="100" y="1306"/>
                  </a:lnTo>
                  <a:lnTo>
                    <a:pt x="77" y="1255"/>
                  </a:lnTo>
                  <a:lnTo>
                    <a:pt x="58" y="1208"/>
                  </a:lnTo>
                  <a:lnTo>
                    <a:pt x="42" y="1163"/>
                  </a:lnTo>
                  <a:lnTo>
                    <a:pt x="29" y="1123"/>
                  </a:lnTo>
                  <a:lnTo>
                    <a:pt x="20" y="1088"/>
                  </a:lnTo>
                  <a:lnTo>
                    <a:pt x="13" y="1056"/>
                  </a:lnTo>
                  <a:lnTo>
                    <a:pt x="7" y="1029"/>
                  </a:lnTo>
                  <a:lnTo>
                    <a:pt x="4" y="1006"/>
                  </a:lnTo>
                  <a:lnTo>
                    <a:pt x="1" y="989"/>
                  </a:lnTo>
                  <a:lnTo>
                    <a:pt x="0" y="975"/>
                  </a:lnTo>
                  <a:lnTo>
                    <a:pt x="0" y="967"/>
                  </a:lnTo>
                  <a:lnTo>
                    <a:pt x="0" y="965"/>
                  </a:lnTo>
                  <a:lnTo>
                    <a:pt x="4" y="963"/>
                  </a:lnTo>
                  <a:lnTo>
                    <a:pt x="1" y="920"/>
                  </a:lnTo>
                  <a:lnTo>
                    <a:pt x="0" y="875"/>
                  </a:lnTo>
                  <a:lnTo>
                    <a:pt x="3" y="800"/>
                  </a:lnTo>
                  <a:lnTo>
                    <a:pt x="13" y="726"/>
                  </a:lnTo>
                  <a:lnTo>
                    <a:pt x="28" y="654"/>
                  </a:lnTo>
                  <a:lnTo>
                    <a:pt x="51" y="585"/>
                  </a:lnTo>
                  <a:lnTo>
                    <a:pt x="78" y="519"/>
                  </a:lnTo>
                  <a:lnTo>
                    <a:pt x="111" y="455"/>
                  </a:lnTo>
                  <a:lnTo>
                    <a:pt x="147" y="393"/>
                  </a:lnTo>
                  <a:lnTo>
                    <a:pt x="191" y="337"/>
                  </a:lnTo>
                  <a:lnTo>
                    <a:pt x="237" y="282"/>
                  </a:lnTo>
                  <a:lnTo>
                    <a:pt x="289" y="233"/>
                  </a:lnTo>
                  <a:lnTo>
                    <a:pt x="343" y="186"/>
                  </a:lnTo>
                  <a:lnTo>
                    <a:pt x="402" y="145"/>
                  </a:lnTo>
                  <a:lnTo>
                    <a:pt x="465" y="108"/>
                  </a:lnTo>
                  <a:lnTo>
                    <a:pt x="531" y="76"/>
                  </a:lnTo>
                  <a:lnTo>
                    <a:pt x="599" y="50"/>
                  </a:lnTo>
                  <a:lnTo>
                    <a:pt x="670" y="29"/>
                  </a:lnTo>
                  <a:lnTo>
                    <a:pt x="744" y="14"/>
                  </a:lnTo>
                  <a:lnTo>
                    <a:pt x="818" y="3"/>
                  </a:lnTo>
                  <a:lnTo>
                    <a:pt x="8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 dirty="0"/>
            </a:p>
          </p:txBody>
        </p:sp>
      </p:grpSp>
      <p:sp>
        <p:nvSpPr>
          <p:cNvPr id="89" name="Freeform 392"/>
          <p:cNvSpPr>
            <a:spLocks/>
          </p:cNvSpPr>
          <p:nvPr/>
        </p:nvSpPr>
        <p:spPr bwMode="auto">
          <a:xfrm>
            <a:off x="10127294" y="2524823"/>
            <a:ext cx="802012" cy="739159"/>
          </a:xfrm>
          <a:custGeom>
            <a:avLst/>
            <a:gdLst>
              <a:gd name="T0" fmla="*/ 1832 w 3510"/>
              <a:gd name="T1" fmla="*/ 24 h 3228"/>
              <a:gd name="T2" fmla="*/ 1888 w 3510"/>
              <a:gd name="T3" fmla="*/ 111 h 3228"/>
              <a:gd name="T4" fmla="*/ 1914 w 3510"/>
              <a:gd name="T5" fmla="*/ 955 h 3228"/>
              <a:gd name="T6" fmla="*/ 1975 w 3510"/>
              <a:gd name="T7" fmla="*/ 958 h 3228"/>
              <a:gd name="T8" fmla="*/ 2035 w 3510"/>
              <a:gd name="T9" fmla="*/ 753 h 3228"/>
              <a:gd name="T10" fmla="*/ 2119 w 3510"/>
              <a:gd name="T11" fmla="*/ 597 h 3228"/>
              <a:gd name="T12" fmla="*/ 2234 w 3510"/>
              <a:gd name="T13" fmla="*/ 501 h 3228"/>
              <a:gd name="T14" fmla="*/ 2387 w 3510"/>
              <a:gd name="T15" fmla="*/ 481 h 3228"/>
              <a:gd name="T16" fmla="*/ 2574 w 3510"/>
              <a:gd name="T17" fmla="*/ 550 h 3228"/>
              <a:gd name="T18" fmla="*/ 2773 w 3510"/>
              <a:gd name="T19" fmla="*/ 697 h 3228"/>
              <a:gd name="T20" fmla="*/ 2972 w 3510"/>
              <a:gd name="T21" fmla="*/ 904 h 3228"/>
              <a:gd name="T22" fmla="*/ 3156 w 3510"/>
              <a:gd name="T23" fmla="*/ 1155 h 3228"/>
              <a:gd name="T24" fmla="*/ 3313 w 3510"/>
              <a:gd name="T25" fmla="*/ 1428 h 3228"/>
              <a:gd name="T26" fmla="*/ 3430 w 3510"/>
              <a:gd name="T27" fmla="*/ 1707 h 3228"/>
              <a:gd name="T28" fmla="*/ 3495 w 3510"/>
              <a:gd name="T29" fmla="*/ 1975 h 3228"/>
              <a:gd name="T30" fmla="*/ 3505 w 3510"/>
              <a:gd name="T31" fmla="*/ 2235 h 3228"/>
              <a:gd name="T32" fmla="*/ 3509 w 3510"/>
              <a:gd name="T33" fmla="*/ 2489 h 3228"/>
              <a:gd name="T34" fmla="*/ 3507 w 3510"/>
              <a:gd name="T35" fmla="*/ 2717 h 3228"/>
              <a:gd name="T36" fmla="*/ 3486 w 3510"/>
              <a:gd name="T37" fmla="*/ 2912 h 3228"/>
              <a:gd name="T38" fmla="*/ 3435 w 3510"/>
              <a:gd name="T39" fmla="*/ 3064 h 3228"/>
              <a:gd name="T40" fmla="*/ 3341 w 3510"/>
              <a:gd name="T41" fmla="*/ 3168 h 3228"/>
              <a:gd name="T42" fmla="*/ 3193 w 3510"/>
              <a:gd name="T43" fmla="*/ 3215 h 3228"/>
              <a:gd name="T44" fmla="*/ 2980 w 3510"/>
              <a:gd name="T45" fmla="*/ 3198 h 3228"/>
              <a:gd name="T46" fmla="*/ 2733 w 3510"/>
              <a:gd name="T47" fmla="*/ 3116 h 3228"/>
              <a:gd name="T48" fmla="*/ 2481 w 3510"/>
              <a:gd name="T49" fmla="*/ 2978 h 3228"/>
              <a:gd name="T50" fmla="*/ 2246 w 3510"/>
              <a:gd name="T51" fmla="*/ 2790 h 3228"/>
              <a:gd name="T52" fmla="*/ 2055 w 3510"/>
              <a:gd name="T53" fmla="*/ 2565 h 3228"/>
              <a:gd name="T54" fmla="*/ 1934 w 3510"/>
              <a:gd name="T55" fmla="*/ 2307 h 3228"/>
              <a:gd name="T56" fmla="*/ 1905 w 3510"/>
              <a:gd name="T57" fmla="*/ 1986 h 3228"/>
              <a:gd name="T58" fmla="*/ 1915 w 3510"/>
              <a:gd name="T59" fmla="*/ 1486 h 3228"/>
              <a:gd name="T60" fmla="*/ 1803 w 3510"/>
              <a:gd name="T61" fmla="*/ 1247 h 3228"/>
              <a:gd name="T62" fmla="*/ 1637 w 3510"/>
              <a:gd name="T63" fmla="*/ 1338 h 3228"/>
              <a:gd name="T64" fmla="*/ 1603 w 3510"/>
              <a:gd name="T65" fmla="*/ 1755 h 3228"/>
              <a:gd name="T66" fmla="*/ 1602 w 3510"/>
              <a:gd name="T67" fmla="*/ 2181 h 3228"/>
              <a:gd name="T68" fmla="*/ 1525 w 3510"/>
              <a:gd name="T69" fmla="*/ 2451 h 3228"/>
              <a:gd name="T70" fmla="*/ 1366 w 3510"/>
              <a:gd name="T71" fmla="*/ 2694 h 3228"/>
              <a:gd name="T72" fmla="*/ 1151 w 3510"/>
              <a:gd name="T73" fmla="*/ 2900 h 3228"/>
              <a:gd name="T74" fmla="*/ 904 w 3510"/>
              <a:gd name="T75" fmla="*/ 3064 h 3228"/>
              <a:gd name="T76" fmla="*/ 651 w 3510"/>
              <a:gd name="T77" fmla="*/ 3175 h 3228"/>
              <a:gd name="T78" fmla="*/ 417 w 3510"/>
              <a:gd name="T79" fmla="*/ 3226 h 3228"/>
              <a:gd name="T80" fmla="*/ 235 w 3510"/>
              <a:gd name="T81" fmla="*/ 3210 h 3228"/>
              <a:gd name="T82" fmla="*/ 116 w 3510"/>
              <a:gd name="T83" fmla="*/ 3133 h 3228"/>
              <a:gd name="T84" fmla="*/ 44 w 3510"/>
              <a:gd name="T85" fmla="*/ 3004 h 3228"/>
              <a:gd name="T86" fmla="*/ 11 w 3510"/>
              <a:gd name="T87" fmla="*/ 2830 h 3228"/>
              <a:gd name="T88" fmla="*/ 0 w 3510"/>
              <a:gd name="T89" fmla="*/ 2618 h 3228"/>
              <a:gd name="T90" fmla="*/ 3 w 3510"/>
              <a:gd name="T91" fmla="*/ 2375 h 3228"/>
              <a:gd name="T92" fmla="*/ 7 w 3510"/>
              <a:gd name="T93" fmla="*/ 2110 h 3228"/>
              <a:gd name="T94" fmla="*/ 42 w 3510"/>
              <a:gd name="T95" fmla="*/ 1845 h 3228"/>
              <a:gd name="T96" fmla="*/ 141 w 3510"/>
              <a:gd name="T97" fmla="*/ 1560 h 3228"/>
              <a:gd name="T98" fmla="*/ 288 w 3510"/>
              <a:gd name="T99" fmla="*/ 1273 h 3228"/>
              <a:gd name="T100" fmla="*/ 469 w 3510"/>
              <a:gd name="T101" fmla="*/ 1003 h 3228"/>
              <a:gd name="T102" fmla="*/ 671 w 3510"/>
              <a:gd name="T103" fmla="*/ 771 h 3228"/>
              <a:gd name="T104" fmla="*/ 878 w 3510"/>
              <a:gd name="T105" fmla="*/ 598 h 3228"/>
              <a:gd name="T106" fmla="*/ 1077 w 3510"/>
              <a:gd name="T107" fmla="*/ 501 h 3228"/>
              <a:gd name="T108" fmla="*/ 1244 w 3510"/>
              <a:gd name="T109" fmla="*/ 499 h 3228"/>
              <a:gd name="T110" fmla="*/ 1368 w 3510"/>
              <a:gd name="T111" fmla="*/ 581 h 3228"/>
              <a:gd name="T112" fmla="*/ 1460 w 3510"/>
              <a:gd name="T113" fmla="*/ 729 h 3228"/>
              <a:gd name="T114" fmla="*/ 1525 w 3510"/>
              <a:gd name="T115" fmla="*/ 929 h 3228"/>
              <a:gd name="T116" fmla="*/ 1599 w 3510"/>
              <a:gd name="T117" fmla="*/ 978 h 3228"/>
              <a:gd name="T118" fmla="*/ 1629 w 3510"/>
              <a:gd name="T119" fmla="*/ 85 h 3228"/>
              <a:gd name="T120" fmla="*/ 1701 w 3510"/>
              <a:gd name="T121" fmla="*/ 12 h 3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10" h="3228">
                <a:moveTo>
                  <a:pt x="1755" y="0"/>
                </a:moveTo>
                <a:lnTo>
                  <a:pt x="1783" y="3"/>
                </a:lnTo>
                <a:lnTo>
                  <a:pt x="1809" y="12"/>
                </a:lnTo>
                <a:lnTo>
                  <a:pt x="1832" y="24"/>
                </a:lnTo>
                <a:lnTo>
                  <a:pt x="1851" y="40"/>
                </a:lnTo>
                <a:lnTo>
                  <a:pt x="1869" y="62"/>
                </a:lnTo>
                <a:lnTo>
                  <a:pt x="1881" y="85"/>
                </a:lnTo>
                <a:lnTo>
                  <a:pt x="1888" y="111"/>
                </a:lnTo>
                <a:lnTo>
                  <a:pt x="1892" y="138"/>
                </a:lnTo>
                <a:lnTo>
                  <a:pt x="1892" y="926"/>
                </a:lnTo>
                <a:lnTo>
                  <a:pt x="1902" y="939"/>
                </a:lnTo>
                <a:lnTo>
                  <a:pt x="1914" y="955"/>
                </a:lnTo>
                <a:lnTo>
                  <a:pt x="1928" y="972"/>
                </a:lnTo>
                <a:lnTo>
                  <a:pt x="1945" y="992"/>
                </a:lnTo>
                <a:lnTo>
                  <a:pt x="1964" y="1014"/>
                </a:lnTo>
                <a:lnTo>
                  <a:pt x="1975" y="958"/>
                </a:lnTo>
                <a:lnTo>
                  <a:pt x="1988" y="903"/>
                </a:lnTo>
                <a:lnTo>
                  <a:pt x="2002" y="850"/>
                </a:lnTo>
                <a:lnTo>
                  <a:pt x="2017" y="801"/>
                </a:lnTo>
                <a:lnTo>
                  <a:pt x="2035" y="753"/>
                </a:lnTo>
                <a:lnTo>
                  <a:pt x="2053" y="710"/>
                </a:lnTo>
                <a:lnTo>
                  <a:pt x="2074" y="668"/>
                </a:lnTo>
                <a:lnTo>
                  <a:pt x="2095" y="631"/>
                </a:lnTo>
                <a:lnTo>
                  <a:pt x="2119" y="597"/>
                </a:lnTo>
                <a:lnTo>
                  <a:pt x="2145" y="566"/>
                </a:lnTo>
                <a:lnTo>
                  <a:pt x="2173" y="540"/>
                </a:lnTo>
                <a:lnTo>
                  <a:pt x="2202" y="518"/>
                </a:lnTo>
                <a:lnTo>
                  <a:pt x="2234" y="501"/>
                </a:lnTo>
                <a:lnTo>
                  <a:pt x="2269" y="488"/>
                </a:lnTo>
                <a:lnTo>
                  <a:pt x="2304" y="480"/>
                </a:lnTo>
                <a:lnTo>
                  <a:pt x="2343" y="478"/>
                </a:lnTo>
                <a:lnTo>
                  <a:pt x="2387" y="481"/>
                </a:lnTo>
                <a:lnTo>
                  <a:pt x="2431" y="489"/>
                </a:lnTo>
                <a:lnTo>
                  <a:pt x="2478" y="504"/>
                </a:lnTo>
                <a:lnTo>
                  <a:pt x="2525" y="525"/>
                </a:lnTo>
                <a:lnTo>
                  <a:pt x="2574" y="550"/>
                </a:lnTo>
                <a:lnTo>
                  <a:pt x="2623" y="580"/>
                </a:lnTo>
                <a:lnTo>
                  <a:pt x="2673" y="615"/>
                </a:lnTo>
                <a:lnTo>
                  <a:pt x="2724" y="654"/>
                </a:lnTo>
                <a:lnTo>
                  <a:pt x="2773" y="697"/>
                </a:lnTo>
                <a:lnTo>
                  <a:pt x="2823" y="744"/>
                </a:lnTo>
                <a:lnTo>
                  <a:pt x="2873" y="795"/>
                </a:lnTo>
                <a:lnTo>
                  <a:pt x="2923" y="848"/>
                </a:lnTo>
                <a:lnTo>
                  <a:pt x="2972" y="904"/>
                </a:lnTo>
                <a:lnTo>
                  <a:pt x="3019" y="964"/>
                </a:lnTo>
                <a:lnTo>
                  <a:pt x="3066" y="1026"/>
                </a:lnTo>
                <a:lnTo>
                  <a:pt x="3111" y="1089"/>
                </a:lnTo>
                <a:lnTo>
                  <a:pt x="3156" y="1155"/>
                </a:lnTo>
                <a:lnTo>
                  <a:pt x="3198" y="1221"/>
                </a:lnTo>
                <a:lnTo>
                  <a:pt x="3238" y="1289"/>
                </a:lnTo>
                <a:lnTo>
                  <a:pt x="3276" y="1358"/>
                </a:lnTo>
                <a:lnTo>
                  <a:pt x="3313" y="1428"/>
                </a:lnTo>
                <a:lnTo>
                  <a:pt x="3346" y="1497"/>
                </a:lnTo>
                <a:lnTo>
                  <a:pt x="3377" y="1568"/>
                </a:lnTo>
                <a:lnTo>
                  <a:pt x="3405" y="1638"/>
                </a:lnTo>
                <a:lnTo>
                  <a:pt x="3430" y="1707"/>
                </a:lnTo>
                <a:lnTo>
                  <a:pt x="3452" y="1776"/>
                </a:lnTo>
                <a:lnTo>
                  <a:pt x="3470" y="1844"/>
                </a:lnTo>
                <a:lnTo>
                  <a:pt x="3484" y="1910"/>
                </a:lnTo>
                <a:lnTo>
                  <a:pt x="3495" y="1975"/>
                </a:lnTo>
                <a:lnTo>
                  <a:pt x="3501" y="2038"/>
                </a:lnTo>
                <a:lnTo>
                  <a:pt x="3504" y="2100"/>
                </a:lnTo>
                <a:lnTo>
                  <a:pt x="3504" y="2168"/>
                </a:lnTo>
                <a:lnTo>
                  <a:pt x="3505" y="2235"/>
                </a:lnTo>
                <a:lnTo>
                  <a:pt x="3506" y="2300"/>
                </a:lnTo>
                <a:lnTo>
                  <a:pt x="3507" y="2365"/>
                </a:lnTo>
                <a:lnTo>
                  <a:pt x="3508" y="2427"/>
                </a:lnTo>
                <a:lnTo>
                  <a:pt x="3509" y="2489"/>
                </a:lnTo>
                <a:lnTo>
                  <a:pt x="3510" y="2549"/>
                </a:lnTo>
                <a:lnTo>
                  <a:pt x="3510" y="2607"/>
                </a:lnTo>
                <a:lnTo>
                  <a:pt x="3509" y="2664"/>
                </a:lnTo>
                <a:lnTo>
                  <a:pt x="3507" y="2717"/>
                </a:lnTo>
                <a:lnTo>
                  <a:pt x="3505" y="2769"/>
                </a:lnTo>
                <a:lnTo>
                  <a:pt x="3500" y="2819"/>
                </a:lnTo>
                <a:lnTo>
                  <a:pt x="3494" y="2867"/>
                </a:lnTo>
                <a:lnTo>
                  <a:pt x="3486" y="2912"/>
                </a:lnTo>
                <a:lnTo>
                  <a:pt x="3476" y="2954"/>
                </a:lnTo>
                <a:lnTo>
                  <a:pt x="3466" y="2994"/>
                </a:lnTo>
                <a:lnTo>
                  <a:pt x="3452" y="3031"/>
                </a:lnTo>
                <a:lnTo>
                  <a:pt x="3435" y="3064"/>
                </a:lnTo>
                <a:lnTo>
                  <a:pt x="3416" y="3095"/>
                </a:lnTo>
                <a:lnTo>
                  <a:pt x="3394" y="3122"/>
                </a:lnTo>
                <a:lnTo>
                  <a:pt x="3369" y="3147"/>
                </a:lnTo>
                <a:lnTo>
                  <a:pt x="3341" y="3168"/>
                </a:lnTo>
                <a:lnTo>
                  <a:pt x="3310" y="3185"/>
                </a:lnTo>
                <a:lnTo>
                  <a:pt x="3275" y="3199"/>
                </a:lnTo>
                <a:lnTo>
                  <a:pt x="3236" y="3209"/>
                </a:lnTo>
                <a:lnTo>
                  <a:pt x="3193" y="3215"/>
                </a:lnTo>
                <a:lnTo>
                  <a:pt x="3146" y="3217"/>
                </a:lnTo>
                <a:lnTo>
                  <a:pt x="3093" y="3215"/>
                </a:lnTo>
                <a:lnTo>
                  <a:pt x="3038" y="3209"/>
                </a:lnTo>
                <a:lnTo>
                  <a:pt x="2980" y="3198"/>
                </a:lnTo>
                <a:lnTo>
                  <a:pt x="2921" y="3183"/>
                </a:lnTo>
                <a:lnTo>
                  <a:pt x="2859" y="3164"/>
                </a:lnTo>
                <a:lnTo>
                  <a:pt x="2797" y="3142"/>
                </a:lnTo>
                <a:lnTo>
                  <a:pt x="2733" y="3116"/>
                </a:lnTo>
                <a:lnTo>
                  <a:pt x="2670" y="3086"/>
                </a:lnTo>
                <a:lnTo>
                  <a:pt x="2607" y="3053"/>
                </a:lnTo>
                <a:lnTo>
                  <a:pt x="2543" y="3017"/>
                </a:lnTo>
                <a:lnTo>
                  <a:pt x="2481" y="2978"/>
                </a:lnTo>
                <a:lnTo>
                  <a:pt x="2419" y="2935"/>
                </a:lnTo>
                <a:lnTo>
                  <a:pt x="2360" y="2889"/>
                </a:lnTo>
                <a:lnTo>
                  <a:pt x="2301" y="2841"/>
                </a:lnTo>
                <a:lnTo>
                  <a:pt x="2246" y="2790"/>
                </a:lnTo>
                <a:lnTo>
                  <a:pt x="2193" y="2738"/>
                </a:lnTo>
                <a:lnTo>
                  <a:pt x="2144" y="2682"/>
                </a:lnTo>
                <a:lnTo>
                  <a:pt x="2097" y="2624"/>
                </a:lnTo>
                <a:lnTo>
                  <a:pt x="2055" y="2565"/>
                </a:lnTo>
                <a:lnTo>
                  <a:pt x="2017" y="2503"/>
                </a:lnTo>
                <a:lnTo>
                  <a:pt x="1985" y="2439"/>
                </a:lnTo>
                <a:lnTo>
                  <a:pt x="1957" y="2374"/>
                </a:lnTo>
                <a:lnTo>
                  <a:pt x="1934" y="2307"/>
                </a:lnTo>
                <a:lnTo>
                  <a:pt x="1918" y="2239"/>
                </a:lnTo>
                <a:lnTo>
                  <a:pt x="1908" y="2170"/>
                </a:lnTo>
                <a:lnTo>
                  <a:pt x="1905" y="2100"/>
                </a:lnTo>
                <a:lnTo>
                  <a:pt x="1905" y="1986"/>
                </a:lnTo>
                <a:lnTo>
                  <a:pt x="1905" y="1866"/>
                </a:lnTo>
                <a:lnTo>
                  <a:pt x="1907" y="1741"/>
                </a:lnTo>
                <a:lnTo>
                  <a:pt x="1910" y="1614"/>
                </a:lnTo>
                <a:lnTo>
                  <a:pt x="1915" y="1486"/>
                </a:lnTo>
                <a:lnTo>
                  <a:pt x="1923" y="1358"/>
                </a:lnTo>
                <a:lnTo>
                  <a:pt x="1879" y="1320"/>
                </a:lnTo>
                <a:lnTo>
                  <a:pt x="1838" y="1282"/>
                </a:lnTo>
                <a:lnTo>
                  <a:pt x="1803" y="1247"/>
                </a:lnTo>
                <a:lnTo>
                  <a:pt x="1770" y="1212"/>
                </a:lnTo>
                <a:lnTo>
                  <a:pt x="1729" y="1257"/>
                </a:lnTo>
                <a:lnTo>
                  <a:pt x="1685" y="1298"/>
                </a:lnTo>
                <a:lnTo>
                  <a:pt x="1637" y="1338"/>
                </a:lnTo>
                <a:lnTo>
                  <a:pt x="1587" y="1373"/>
                </a:lnTo>
                <a:lnTo>
                  <a:pt x="1595" y="1500"/>
                </a:lnTo>
                <a:lnTo>
                  <a:pt x="1600" y="1628"/>
                </a:lnTo>
                <a:lnTo>
                  <a:pt x="1603" y="1755"/>
                </a:lnTo>
                <a:lnTo>
                  <a:pt x="1606" y="1878"/>
                </a:lnTo>
                <a:lnTo>
                  <a:pt x="1606" y="1998"/>
                </a:lnTo>
                <a:lnTo>
                  <a:pt x="1606" y="2110"/>
                </a:lnTo>
                <a:lnTo>
                  <a:pt x="1602" y="2181"/>
                </a:lnTo>
                <a:lnTo>
                  <a:pt x="1593" y="2250"/>
                </a:lnTo>
                <a:lnTo>
                  <a:pt x="1576" y="2319"/>
                </a:lnTo>
                <a:lnTo>
                  <a:pt x="1554" y="2385"/>
                </a:lnTo>
                <a:lnTo>
                  <a:pt x="1525" y="2451"/>
                </a:lnTo>
                <a:lnTo>
                  <a:pt x="1493" y="2514"/>
                </a:lnTo>
                <a:lnTo>
                  <a:pt x="1455" y="2575"/>
                </a:lnTo>
                <a:lnTo>
                  <a:pt x="1413" y="2635"/>
                </a:lnTo>
                <a:lnTo>
                  <a:pt x="1366" y="2694"/>
                </a:lnTo>
                <a:lnTo>
                  <a:pt x="1317" y="2749"/>
                </a:lnTo>
                <a:lnTo>
                  <a:pt x="1264" y="2802"/>
                </a:lnTo>
                <a:lnTo>
                  <a:pt x="1209" y="2852"/>
                </a:lnTo>
                <a:lnTo>
                  <a:pt x="1151" y="2900"/>
                </a:lnTo>
                <a:lnTo>
                  <a:pt x="1091" y="2946"/>
                </a:lnTo>
                <a:lnTo>
                  <a:pt x="1029" y="2988"/>
                </a:lnTo>
                <a:lnTo>
                  <a:pt x="967" y="3028"/>
                </a:lnTo>
                <a:lnTo>
                  <a:pt x="904" y="3064"/>
                </a:lnTo>
                <a:lnTo>
                  <a:pt x="840" y="3097"/>
                </a:lnTo>
                <a:lnTo>
                  <a:pt x="777" y="3127"/>
                </a:lnTo>
                <a:lnTo>
                  <a:pt x="713" y="3152"/>
                </a:lnTo>
                <a:lnTo>
                  <a:pt x="651" y="3175"/>
                </a:lnTo>
                <a:lnTo>
                  <a:pt x="589" y="3194"/>
                </a:lnTo>
                <a:lnTo>
                  <a:pt x="530" y="3209"/>
                </a:lnTo>
                <a:lnTo>
                  <a:pt x="472" y="3219"/>
                </a:lnTo>
                <a:lnTo>
                  <a:pt x="417" y="3226"/>
                </a:lnTo>
                <a:lnTo>
                  <a:pt x="364" y="3228"/>
                </a:lnTo>
                <a:lnTo>
                  <a:pt x="317" y="3226"/>
                </a:lnTo>
                <a:lnTo>
                  <a:pt x="274" y="3219"/>
                </a:lnTo>
                <a:lnTo>
                  <a:pt x="235" y="3210"/>
                </a:lnTo>
                <a:lnTo>
                  <a:pt x="200" y="3196"/>
                </a:lnTo>
                <a:lnTo>
                  <a:pt x="169" y="3179"/>
                </a:lnTo>
                <a:lnTo>
                  <a:pt x="141" y="3158"/>
                </a:lnTo>
                <a:lnTo>
                  <a:pt x="116" y="3133"/>
                </a:lnTo>
                <a:lnTo>
                  <a:pt x="94" y="3105"/>
                </a:lnTo>
                <a:lnTo>
                  <a:pt x="75" y="3075"/>
                </a:lnTo>
                <a:lnTo>
                  <a:pt x="59" y="3042"/>
                </a:lnTo>
                <a:lnTo>
                  <a:pt x="44" y="3004"/>
                </a:lnTo>
                <a:lnTo>
                  <a:pt x="34" y="2965"/>
                </a:lnTo>
                <a:lnTo>
                  <a:pt x="24" y="2922"/>
                </a:lnTo>
                <a:lnTo>
                  <a:pt x="16" y="2878"/>
                </a:lnTo>
                <a:lnTo>
                  <a:pt x="11" y="2830"/>
                </a:lnTo>
                <a:lnTo>
                  <a:pt x="5" y="2781"/>
                </a:lnTo>
                <a:lnTo>
                  <a:pt x="3" y="2729"/>
                </a:lnTo>
                <a:lnTo>
                  <a:pt x="1" y="2674"/>
                </a:lnTo>
                <a:lnTo>
                  <a:pt x="0" y="2618"/>
                </a:lnTo>
                <a:lnTo>
                  <a:pt x="0" y="2559"/>
                </a:lnTo>
                <a:lnTo>
                  <a:pt x="1" y="2500"/>
                </a:lnTo>
                <a:lnTo>
                  <a:pt x="2" y="2438"/>
                </a:lnTo>
                <a:lnTo>
                  <a:pt x="3" y="2375"/>
                </a:lnTo>
                <a:lnTo>
                  <a:pt x="4" y="2310"/>
                </a:lnTo>
                <a:lnTo>
                  <a:pt x="5" y="2245"/>
                </a:lnTo>
                <a:lnTo>
                  <a:pt x="7" y="2178"/>
                </a:lnTo>
                <a:lnTo>
                  <a:pt x="7" y="2110"/>
                </a:lnTo>
                <a:lnTo>
                  <a:pt x="9" y="2048"/>
                </a:lnTo>
                <a:lnTo>
                  <a:pt x="16" y="1982"/>
                </a:lnTo>
                <a:lnTo>
                  <a:pt x="27" y="1914"/>
                </a:lnTo>
                <a:lnTo>
                  <a:pt x="42" y="1845"/>
                </a:lnTo>
                <a:lnTo>
                  <a:pt x="62" y="1775"/>
                </a:lnTo>
                <a:lnTo>
                  <a:pt x="85" y="1704"/>
                </a:lnTo>
                <a:lnTo>
                  <a:pt x="112" y="1632"/>
                </a:lnTo>
                <a:lnTo>
                  <a:pt x="141" y="1560"/>
                </a:lnTo>
                <a:lnTo>
                  <a:pt x="173" y="1488"/>
                </a:lnTo>
                <a:lnTo>
                  <a:pt x="209" y="1415"/>
                </a:lnTo>
                <a:lnTo>
                  <a:pt x="248" y="1343"/>
                </a:lnTo>
                <a:lnTo>
                  <a:pt x="288" y="1273"/>
                </a:lnTo>
                <a:lnTo>
                  <a:pt x="330" y="1202"/>
                </a:lnTo>
                <a:lnTo>
                  <a:pt x="375" y="1134"/>
                </a:lnTo>
                <a:lnTo>
                  <a:pt x="421" y="1067"/>
                </a:lnTo>
                <a:lnTo>
                  <a:pt x="469" y="1003"/>
                </a:lnTo>
                <a:lnTo>
                  <a:pt x="518" y="941"/>
                </a:lnTo>
                <a:lnTo>
                  <a:pt x="569" y="881"/>
                </a:lnTo>
                <a:lnTo>
                  <a:pt x="619" y="825"/>
                </a:lnTo>
                <a:lnTo>
                  <a:pt x="671" y="771"/>
                </a:lnTo>
                <a:lnTo>
                  <a:pt x="723" y="722"/>
                </a:lnTo>
                <a:lnTo>
                  <a:pt x="775" y="677"/>
                </a:lnTo>
                <a:lnTo>
                  <a:pt x="827" y="635"/>
                </a:lnTo>
                <a:lnTo>
                  <a:pt x="878" y="598"/>
                </a:lnTo>
                <a:lnTo>
                  <a:pt x="928" y="566"/>
                </a:lnTo>
                <a:lnTo>
                  <a:pt x="979" y="538"/>
                </a:lnTo>
                <a:lnTo>
                  <a:pt x="1028" y="517"/>
                </a:lnTo>
                <a:lnTo>
                  <a:pt x="1077" y="501"/>
                </a:lnTo>
                <a:lnTo>
                  <a:pt x="1123" y="492"/>
                </a:lnTo>
                <a:lnTo>
                  <a:pt x="1168" y="488"/>
                </a:lnTo>
                <a:lnTo>
                  <a:pt x="1207" y="492"/>
                </a:lnTo>
                <a:lnTo>
                  <a:pt x="1244" y="499"/>
                </a:lnTo>
                <a:lnTo>
                  <a:pt x="1278" y="513"/>
                </a:lnTo>
                <a:lnTo>
                  <a:pt x="1311" y="531"/>
                </a:lnTo>
                <a:lnTo>
                  <a:pt x="1340" y="553"/>
                </a:lnTo>
                <a:lnTo>
                  <a:pt x="1368" y="581"/>
                </a:lnTo>
                <a:lnTo>
                  <a:pt x="1394" y="612"/>
                </a:lnTo>
                <a:lnTo>
                  <a:pt x="1418" y="647"/>
                </a:lnTo>
                <a:lnTo>
                  <a:pt x="1441" y="686"/>
                </a:lnTo>
                <a:lnTo>
                  <a:pt x="1460" y="729"/>
                </a:lnTo>
                <a:lnTo>
                  <a:pt x="1480" y="775"/>
                </a:lnTo>
                <a:lnTo>
                  <a:pt x="1496" y="824"/>
                </a:lnTo>
                <a:lnTo>
                  <a:pt x="1512" y="875"/>
                </a:lnTo>
                <a:lnTo>
                  <a:pt x="1525" y="929"/>
                </a:lnTo>
                <a:lnTo>
                  <a:pt x="1538" y="984"/>
                </a:lnTo>
                <a:lnTo>
                  <a:pt x="1549" y="1043"/>
                </a:lnTo>
                <a:lnTo>
                  <a:pt x="1576" y="1011"/>
                </a:lnTo>
                <a:lnTo>
                  <a:pt x="1599" y="978"/>
                </a:lnTo>
                <a:lnTo>
                  <a:pt x="1619" y="943"/>
                </a:lnTo>
                <a:lnTo>
                  <a:pt x="1619" y="138"/>
                </a:lnTo>
                <a:lnTo>
                  <a:pt x="1621" y="111"/>
                </a:lnTo>
                <a:lnTo>
                  <a:pt x="1629" y="85"/>
                </a:lnTo>
                <a:lnTo>
                  <a:pt x="1641" y="62"/>
                </a:lnTo>
                <a:lnTo>
                  <a:pt x="1658" y="40"/>
                </a:lnTo>
                <a:lnTo>
                  <a:pt x="1678" y="24"/>
                </a:lnTo>
                <a:lnTo>
                  <a:pt x="1701" y="12"/>
                </a:lnTo>
                <a:lnTo>
                  <a:pt x="1727" y="3"/>
                </a:lnTo>
                <a:lnTo>
                  <a:pt x="175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 dirty="0"/>
          </a:p>
        </p:txBody>
      </p:sp>
      <p:grpSp>
        <p:nvGrpSpPr>
          <p:cNvPr id="90" name="Group 89"/>
          <p:cNvGrpSpPr/>
          <p:nvPr/>
        </p:nvGrpSpPr>
        <p:grpSpPr>
          <a:xfrm>
            <a:off x="5130802" y="703307"/>
            <a:ext cx="717145" cy="1176752"/>
            <a:chOff x="6732588" y="4930776"/>
            <a:chExt cx="287338" cy="471488"/>
          </a:xfrm>
          <a:solidFill>
            <a:schemeClr val="accent1"/>
          </a:solidFill>
        </p:grpSpPr>
        <p:sp>
          <p:nvSpPr>
            <p:cNvPr id="91" name="Freeform 449"/>
            <p:cNvSpPr>
              <a:spLocks/>
            </p:cNvSpPr>
            <p:nvPr/>
          </p:nvSpPr>
          <p:spPr bwMode="auto">
            <a:xfrm>
              <a:off x="6818313" y="4930776"/>
              <a:ext cx="125413" cy="131763"/>
            </a:xfrm>
            <a:custGeom>
              <a:avLst/>
              <a:gdLst>
                <a:gd name="T0" fmla="*/ 436 w 873"/>
                <a:gd name="T1" fmla="*/ 0 h 917"/>
                <a:gd name="T2" fmla="*/ 436 w 873"/>
                <a:gd name="T3" fmla="*/ 0 h 917"/>
                <a:gd name="T4" fmla="*/ 487 w 873"/>
                <a:gd name="T5" fmla="*/ 3 h 917"/>
                <a:gd name="T6" fmla="*/ 536 w 873"/>
                <a:gd name="T7" fmla="*/ 12 h 917"/>
                <a:gd name="T8" fmla="*/ 584 w 873"/>
                <a:gd name="T9" fmla="*/ 26 h 917"/>
                <a:gd name="T10" fmla="*/ 629 w 873"/>
                <a:gd name="T11" fmla="*/ 46 h 917"/>
                <a:gd name="T12" fmla="*/ 670 w 873"/>
                <a:gd name="T13" fmla="*/ 71 h 917"/>
                <a:gd name="T14" fmla="*/ 709 w 873"/>
                <a:gd name="T15" fmla="*/ 101 h 917"/>
                <a:gd name="T16" fmla="*/ 744 w 873"/>
                <a:gd name="T17" fmla="*/ 135 h 917"/>
                <a:gd name="T18" fmla="*/ 777 w 873"/>
                <a:gd name="T19" fmla="*/ 171 h 917"/>
                <a:gd name="T20" fmla="*/ 805 w 873"/>
                <a:gd name="T21" fmla="*/ 212 h 917"/>
                <a:gd name="T22" fmla="*/ 828 w 873"/>
                <a:gd name="T23" fmla="*/ 257 h 917"/>
                <a:gd name="T24" fmla="*/ 847 w 873"/>
                <a:gd name="T25" fmla="*/ 304 h 917"/>
                <a:gd name="T26" fmla="*/ 861 w 873"/>
                <a:gd name="T27" fmla="*/ 354 h 917"/>
                <a:gd name="T28" fmla="*/ 870 w 873"/>
                <a:gd name="T29" fmla="*/ 405 h 917"/>
                <a:gd name="T30" fmla="*/ 873 w 873"/>
                <a:gd name="T31" fmla="*/ 459 h 917"/>
                <a:gd name="T32" fmla="*/ 870 w 873"/>
                <a:gd name="T33" fmla="*/ 513 h 917"/>
                <a:gd name="T34" fmla="*/ 861 w 873"/>
                <a:gd name="T35" fmla="*/ 564 h 917"/>
                <a:gd name="T36" fmla="*/ 847 w 873"/>
                <a:gd name="T37" fmla="*/ 614 h 917"/>
                <a:gd name="T38" fmla="*/ 828 w 873"/>
                <a:gd name="T39" fmla="*/ 660 h 917"/>
                <a:gd name="T40" fmla="*/ 805 w 873"/>
                <a:gd name="T41" fmla="*/ 704 h 917"/>
                <a:gd name="T42" fmla="*/ 777 w 873"/>
                <a:gd name="T43" fmla="*/ 745 h 917"/>
                <a:gd name="T44" fmla="*/ 744 w 873"/>
                <a:gd name="T45" fmla="*/ 783 h 917"/>
                <a:gd name="T46" fmla="*/ 709 w 873"/>
                <a:gd name="T47" fmla="*/ 817 h 917"/>
                <a:gd name="T48" fmla="*/ 670 w 873"/>
                <a:gd name="T49" fmla="*/ 847 h 917"/>
                <a:gd name="T50" fmla="*/ 629 w 873"/>
                <a:gd name="T51" fmla="*/ 871 h 917"/>
                <a:gd name="T52" fmla="*/ 584 w 873"/>
                <a:gd name="T53" fmla="*/ 891 h 917"/>
                <a:gd name="T54" fmla="*/ 536 w 873"/>
                <a:gd name="T55" fmla="*/ 906 h 917"/>
                <a:gd name="T56" fmla="*/ 487 w 873"/>
                <a:gd name="T57" fmla="*/ 914 h 917"/>
                <a:gd name="T58" fmla="*/ 436 w 873"/>
                <a:gd name="T59" fmla="*/ 917 h 917"/>
                <a:gd name="T60" fmla="*/ 385 w 873"/>
                <a:gd name="T61" fmla="*/ 914 h 917"/>
                <a:gd name="T62" fmla="*/ 337 w 873"/>
                <a:gd name="T63" fmla="*/ 906 h 917"/>
                <a:gd name="T64" fmla="*/ 289 w 873"/>
                <a:gd name="T65" fmla="*/ 891 h 917"/>
                <a:gd name="T66" fmla="*/ 244 w 873"/>
                <a:gd name="T67" fmla="*/ 871 h 917"/>
                <a:gd name="T68" fmla="*/ 202 w 873"/>
                <a:gd name="T69" fmla="*/ 847 h 917"/>
                <a:gd name="T70" fmla="*/ 164 w 873"/>
                <a:gd name="T71" fmla="*/ 817 h 917"/>
                <a:gd name="T72" fmla="*/ 127 w 873"/>
                <a:gd name="T73" fmla="*/ 783 h 917"/>
                <a:gd name="T74" fmla="*/ 95 w 873"/>
                <a:gd name="T75" fmla="*/ 745 h 917"/>
                <a:gd name="T76" fmla="*/ 67 w 873"/>
                <a:gd name="T77" fmla="*/ 704 h 917"/>
                <a:gd name="T78" fmla="*/ 45 w 873"/>
                <a:gd name="T79" fmla="*/ 660 h 917"/>
                <a:gd name="T80" fmla="*/ 25 w 873"/>
                <a:gd name="T81" fmla="*/ 614 h 917"/>
                <a:gd name="T82" fmla="*/ 12 w 873"/>
                <a:gd name="T83" fmla="*/ 564 h 917"/>
                <a:gd name="T84" fmla="*/ 3 w 873"/>
                <a:gd name="T85" fmla="*/ 513 h 917"/>
                <a:gd name="T86" fmla="*/ 0 w 873"/>
                <a:gd name="T87" fmla="*/ 459 h 917"/>
                <a:gd name="T88" fmla="*/ 3 w 873"/>
                <a:gd name="T89" fmla="*/ 405 h 917"/>
                <a:gd name="T90" fmla="*/ 12 w 873"/>
                <a:gd name="T91" fmla="*/ 354 h 917"/>
                <a:gd name="T92" fmla="*/ 25 w 873"/>
                <a:gd name="T93" fmla="*/ 304 h 917"/>
                <a:gd name="T94" fmla="*/ 45 w 873"/>
                <a:gd name="T95" fmla="*/ 257 h 917"/>
                <a:gd name="T96" fmla="*/ 67 w 873"/>
                <a:gd name="T97" fmla="*/ 212 h 917"/>
                <a:gd name="T98" fmla="*/ 95 w 873"/>
                <a:gd name="T99" fmla="*/ 171 h 917"/>
                <a:gd name="T100" fmla="*/ 127 w 873"/>
                <a:gd name="T101" fmla="*/ 135 h 917"/>
                <a:gd name="T102" fmla="*/ 164 w 873"/>
                <a:gd name="T103" fmla="*/ 101 h 917"/>
                <a:gd name="T104" fmla="*/ 202 w 873"/>
                <a:gd name="T105" fmla="*/ 71 h 917"/>
                <a:gd name="T106" fmla="*/ 244 w 873"/>
                <a:gd name="T107" fmla="*/ 46 h 917"/>
                <a:gd name="T108" fmla="*/ 289 w 873"/>
                <a:gd name="T109" fmla="*/ 26 h 917"/>
                <a:gd name="T110" fmla="*/ 337 w 873"/>
                <a:gd name="T111" fmla="*/ 12 h 917"/>
                <a:gd name="T112" fmla="*/ 385 w 873"/>
                <a:gd name="T113" fmla="*/ 3 h 917"/>
                <a:gd name="T114" fmla="*/ 436 w 873"/>
                <a:gd name="T115" fmla="*/ 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73" h="917">
                  <a:moveTo>
                    <a:pt x="436" y="0"/>
                  </a:moveTo>
                  <a:lnTo>
                    <a:pt x="436" y="0"/>
                  </a:lnTo>
                  <a:lnTo>
                    <a:pt x="487" y="3"/>
                  </a:lnTo>
                  <a:lnTo>
                    <a:pt x="536" y="12"/>
                  </a:lnTo>
                  <a:lnTo>
                    <a:pt x="584" y="26"/>
                  </a:lnTo>
                  <a:lnTo>
                    <a:pt x="629" y="46"/>
                  </a:lnTo>
                  <a:lnTo>
                    <a:pt x="670" y="71"/>
                  </a:lnTo>
                  <a:lnTo>
                    <a:pt x="709" y="101"/>
                  </a:lnTo>
                  <a:lnTo>
                    <a:pt x="744" y="135"/>
                  </a:lnTo>
                  <a:lnTo>
                    <a:pt x="777" y="171"/>
                  </a:lnTo>
                  <a:lnTo>
                    <a:pt x="805" y="212"/>
                  </a:lnTo>
                  <a:lnTo>
                    <a:pt x="828" y="257"/>
                  </a:lnTo>
                  <a:lnTo>
                    <a:pt x="847" y="304"/>
                  </a:lnTo>
                  <a:lnTo>
                    <a:pt x="861" y="354"/>
                  </a:lnTo>
                  <a:lnTo>
                    <a:pt x="870" y="405"/>
                  </a:lnTo>
                  <a:lnTo>
                    <a:pt x="873" y="459"/>
                  </a:lnTo>
                  <a:lnTo>
                    <a:pt x="870" y="513"/>
                  </a:lnTo>
                  <a:lnTo>
                    <a:pt x="861" y="564"/>
                  </a:lnTo>
                  <a:lnTo>
                    <a:pt x="847" y="614"/>
                  </a:lnTo>
                  <a:lnTo>
                    <a:pt x="828" y="660"/>
                  </a:lnTo>
                  <a:lnTo>
                    <a:pt x="805" y="704"/>
                  </a:lnTo>
                  <a:lnTo>
                    <a:pt x="777" y="745"/>
                  </a:lnTo>
                  <a:lnTo>
                    <a:pt x="744" y="783"/>
                  </a:lnTo>
                  <a:lnTo>
                    <a:pt x="709" y="817"/>
                  </a:lnTo>
                  <a:lnTo>
                    <a:pt x="670" y="847"/>
                  </a:lnTo>
                  <a:lnTo>
                    <a:pt x="629" y="871"/>
                  </a:lnTo>
                  <a:lnTo>
                    <a:pt x="584" y="891"/>
                  </a:lnTo>
                  <a:lnTo>
                    <a:pt x="536" y="906"/>
                  </a:lnTo>
                  <a:lnTo>
                    <a:pt x="487" y="914"/>
                  </a:lnTo>
                  <a:lnTo>
                    <a:pt x="436" y="917"/>
                  </a:lnTo>
                  <a:lnTo>
                    <a:pt x="385" y="914"/>
                  </a:lnTo>
                  <a:lnTo>
                    <a:pt x="337" y="906"/>
                  </a:lnTo>
                  <a:lnTo>
                    <a:pt x="289" y="891"/>
                  </a:lnTo>
                  <a:lnTo>
                    <a:pt x="244" y="871"/>
                  </a:lnTo>
                  <a:lnTo>
                    <a:pt x="202" y="847"/>
                  </a:lnTo>
                  <a:lnTo>
                    <a:pt x="164" y="817"/>
                  </a:lnTo>
                  <a:lnTo>
                    <a:pt x="127" y="783"/>
                  </a:lnTo>
                  <a:lnTo>
                    <a:pt x="95" y="745"/>
                  </a:lnTo>
                  <a:lnTo>
                    <a:pt x="67" y="704"/>
                  </a:lnTo>
                  <a:lnTo>
                    <a:pt x="45" y="660"/>
                  </a:lnTo>
                  <a:lnTo>
                    <a:pt x="25" y="614"/>
                  </a:lnTo>
                  <a:lnTo>
                    <a:pt x="12" y="564"/>
                  </a:lnTo>
                  <a:lnTo>
                    <a:pt x="3" y="513"/>
                  </a:lnTo>
                  <a:lnTo>
                    <a:pt x="0" y="459"/>
                  </a:lnTo>
                  <a:lnTo>
                    <a:pt x="3" y="405"/>
                  </a:lnTo>
                  <a:lnTo>
                    <a:pt x="12" y="354"/>
                  </a:lnTo>
                  <a:lnTo>
                    <a:pt x="25" y="304"/>
                  </a:lnTo>
                  <a:lnTo>
                    <a:pt x="45" y="257"/>
                  </a:lnTo>
                  <a:lnTo>
                    <a:pt x="67" y="212"/>
                  </a:lnTo>
                  <a:lnTo>
                    <a:pt x="95" y="171"/>
                  </a:lnTo>
                  <a:lnTo>
                    <a:pt x="127" y="135"/>
                  </a:lnTo>
                  <a:lnTo>
                    <a:pt x="164" y="101"/>
                  </a:lnTo>
                  <a:lnTo>
                    <a:pt x="202" y="71"/>
                  </a:lnTo>
                  <a:lnTo>
                    <a:pt x="244" y="46"/>
                  </a:lnTo>
                  <a:lnTo>
                    <a:pt x="289" y="26"/>
                  </a:lnTo>
                  <a:lnTo>
                    <a:pt x="337" y="12"/>
                  </a:lnTo>
                  <a:lnTo>
                    <a:pt x="385" y="3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 dirty="0"/>
            </a:p>
          </p:txBody>
        </p:sp>
        <p:sp>
          <p:nvSpPr>
            <p:cNvPr id="92" name="Freeform 450"/>
            <p:cNvSpPr>
              <a:spLocks noEditPoints="1"/>
            </p:cNvSpPr>
            <p:nvPr/>
          </p:nvSpPr>
          <p:spPr bwMode="auto">
            <a:xfrm>
              <a:off x="6732588" y="5080001"/>
              <a:ext cx="287338" cy="322263"/>
            </a:xfrm>
            <a:custGeom>
              <a:avLst/>
              <a:gdLst>
                <a:gd name="T0" fmla="*/ 529 w 1991"/>
                <a:gd name="T1" fmla="*/ 593 h 2239"/>
                <a:gd name="T2" fmla="*/ 427 w 1991"/>
                <a:gd name="T3" fmla="*/ 686 h 2239"/>
                <a:gd name="T4" fmla="*/ 386 w 1991"/>
                <a:gd name="T5" fmla="*/ 826 h 2239"/>
                <a:gd name="T6" fmla="*/ 427 w 1991"/>
                <a:gd name="T7" fmla="*/ 965 h 2239"/>
                <a:gd name="T8" fmla="*/ 529 w 1991"/>
                <a:gd name="T9" fmla="*/ 1058 h 2239"/>
                <a:gd name="T10" fmla="*/ 669 w 1991"/>
                <a:gd name="T11" fmla="*/ 1079 h 2239"/>
                <a:gd name="T12" fmla="*/ 740 w 1991"/>
                <a:gd name="T13" fmla="*/ 1095 h 2239"/>
                <a:gd name="T14" fmla="*/ 790 w 1991"/>
                <a:gd name="T15" fmla="*/ 1158 h 2239"/>
                <a:gd name="T16" fmla="*/ 909 w 1991"/>
                <a:gd name="T17" fmla="*/ 1202 h 2239"/>
                <a:gd name="T18" fmla="*/ 1041 w 1991"/>
                <a:gd name="T19" fmla="*/ 1215 h 2239"/>
                <a:gd name="T20" fmla="*/ 1233 w 1991"/>
                <a:gd name="T21" fmla="*/ 1197 h 2239"/>
                <a:gd name="T22" fmla="*/ 1409 w 1991"/>
                <a:gd name="T23" fmla="*/ 1133 h 2239"/>
                <a:gd name="T24" fmla="*/ 1533 w 1991"/>
                <a:gd name="T25" fmla="*/ 1052 h 2239"/>
                <a:gd name="T26" fmla="*/ 1605 w 1991"/>
                <a:gd name="T27" fmla="*/ 987 h 2239"/>
                <a:gd name="T28" fmla="*/ 1618 w 1991"/>
                <a:gd name="T29" fmla="*/ 968 h 2239"/>
                <a:gd name="T30" fmla="*/ 1561 w 1991"/>
                <a:gd name="T31" fmla="*/ 943 h 2239"/>
                <a:gd name="T32" fmla="*/ 1449 w 1991"/>
                <a:gd name="T33" fmla="*/ 895 h 2239"/>
                <a:gd name="T34" fmla="*/ 1313 w 1991"/>
                <a:gd name="T35" fmla="*/ 841 h 2239"/>
                <a:gd name="T36" fmla="*/ 1175 w 1991"/>
                <a:gd name="T37" fmla="*/ 791 h 2239"/>
                <a:gd name="T38" fmla="*/ 1086 w 1991"/>
                <a:gd name="T39" fmla="*/ 767 h 2239"/>
                <a:gd name="T40" fmla="*/ 1026 w 1991"/>
                <a:gd name="T41" fmla="*/ 764 h 2239"/>
                <a:gd name="T42" fmla="*/ 946 w 1991"/>
                <a:gd name="T43" fmla="*/ 783 h 2239"/>
                <a:gd name="T44" fmla="*/ 869 w 1991"/>
                <a:gd name="T45" fmla="*/ 740 h 2239"/>
                <a:gd name="T46" fmla="*/ 779 w 1991"/>
                <a:gd name="T47" fmla="*/ 617 h 2239"/>
                <a:gd name="T48" fmla="*/ 634 w 1991"/>
                <a:gd name="T49" fmla="*/ 569 h 2239"/>
                <a:gd name="T50" fmla="*/ 1471 w 1991"/>
                <a:gd name="T51" fmla="*/ 16 h 2239"/>
                <a:gd name="T52" fmla="*/ 1622 w 1991"/>
                <a:gd name="T53" fmla="*/ 74 h 2239"/>
                <a:gd name="T54" fmla="*/ 1724 w 1991"/>
                <a:gd name="T55" fmla="*/ 152 h 2239"/>
                <a:gd name="T56" fmla="*/ 1782 w 1991"/>
                <a:gd name="T57" fmla="*/ 229 h 2239"/>
                <a:gd name="T58" fmla="*/ 1802 w 1991"/>
                <a:gd name="T59" fmla="*/ 275 h 2239"/>
                <a:gd name="T60" fmla="*/ 1823 w 1991"/>
                <a:gd name="T61" fmla="*/ 341 h 2239"/>
                <a:gd name="T62" fmla="*/ 1861 w 1991"/>
                <a:gd name="T63" fmla="*/ 474 h 2239"/>
                <a:gd name="T64" fmla="*/ 1908 w 1991"/>
                <a:gd name="T65" fmla="*/ 646 h 2239"/>
                <a:gd name="T66" fmla="*/ 1953 w 1991"/>
                <a:gd name="T67" fmla="*/ 830 h 2239"/>
                <a:gd name="T68" fmla="*/ 1984 w 1991"/>
                <a:gd name="T69" fmla="*/ 999 h 2239"/>
                <a:gd name="T70" fmla="*/ 1990 w 1991"/>
                <a:gd name="T71" fmla="*/ 1125 h 2239"/>
                <a:gd name="T72" fmla="*/ 1943 w 1991"/>
                <a:gd name="T73" fmla="*/ 1226 h 2239"/>
                <a:gd name="T74" fmla="*/ 1821 w 1991"/>
                <a:gd name="T75" fmla="*/ 1337 h 2239"/>
                <a:gd name="T76" fmla="*/ 1652 w 1991"/>
                <a:gd name="T77" fmla="*/ 1441 h 2239"/>
                <a:gd name="T78" fmla="*/ 344 w 1991"/>
                <a:gd name="T79" fmla="*/ 1444 h 2239"/>
                <a:gd name="T80" fmla="*/ 173 w 1991"/>
                <a:gd name="T81" fmla="*/ 1339 h 2239"/>
                <a:gd name="T82" fmla="*/ 49 w 1991"/>
                <a:gd name="T83" fmla="*/ 1227 h 2239"/>
                <a:gd name="T84" fmla="*/ 1 w 1991"/>
                <a:gd name="T85" fmla="*/ 1125 h 2239"/>
                <a:gd name="T86" fmla="*/ 8 w 1991"/>
                <a:gd name="T87" fmla="*/ 999 h 2239"/>
                <a:gd name="T88" fmla="*/ 38 w 1991"/>
                <a:gd name="T89" fmla="*/ 829 h 2239"/>
                <a:gd name="T90" fmla="*/ 82 w 1991"/>
                <a:gd name="T91" fmla="*/ 644 h 2239"/>
                <a:gd name="T92" fmla="*/ 127 w 1991"/>
                <a:gd name="T93" fmla="*/ 471 h 2239"/>
                <a:gd name="T94" fmla="*/ 166 w 1991"/>
                <a:gd name="T95" fmla="*/ 336 h 2239"/>
                <a:gd name="T96" fmla="*/ 186 w 1991"/>
                <a:gd name="T97" fmla="*/ 270 h 2239"/>
                <a:gd name="T98" fmla="*/ 207 w 1991"/>
                <a:gd name="T99" fmla="*/ 215 h 2239"/>
                <a:gd name="T100" fmla="*/ 266 w 1991"/>
                <a:gd name="T101" fmla="*/ 134 h 2239"/>
                <a:gd name="T102" fmla="*/ 366 w 1991"/>
                <a:gd name="T103" fmla="*/ 58 h 2239"/>
                <a:gd name="T104" fmla="*/ 516 w 1991"/>
                <a:gd name="T105" fmla="*/ 9 h 2239"/>
                <a:gd name="T106" fmla="*/ 1320 w 1991"/>
                <a:gd name="T107" fmla="*/ 0 h 2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91" h="2239">
                  <a:moveTo>
                    <a:pt x="634" y="569"/>
                  </a:moveTo>
                  <a:lnTo>
                    <a:pt x="597" y="572"/>
                  </a:lnTo>
                  <a:lnTo>
                    <a:pt x="562" y="579"/>
                  </a:lnTo>
                  <a:lnTo>
                    <a:pt x="529" y="593"/>
                  </a:lnTo>
                  <a:lnTo>
                    <a:pt x="499" y="610"/>
                  </a:lnTo>
                  <a:lnTo>
                    <a:pt x="471" y="632"/>
                  </a:lnTo>
                  <a:lnTo>
                    <a:pt x="447" y="657"/>
                  </a:lnTo>
                  <a:lnTo>
                    <a:pt x="427" y="686"/>
                  </a:lnTo>
                  <a:lnTo>
                    <a:pt x="409" y="717"/>
                  </a:lnTo>
                  <a:lnTo>
                    <a:pt x="396" y="751"/>
                  </a:lnTo>
                  <a:lnTo>
                    <a:pt x="389" y="788"/>
                  </a:lnTo>
                  <a:lnTo>
                    <a:pt x="386" y="826"/>
                  </a:lnTo>
                  <a:lnTo>
                    <a:pt x="389" y="863"/>
                  </a:lnTo>
                  <a:lnTo>
                    <a:pt x="396" y="900"/>
                  </a:lnTo>
                  <a:lnTo>
                    <a:pt x="409" y="933"/>
                  </a:lnTo>
                  <a:lnTo>
                    <a:pt x="427" y="965"/>
                  </a:lnTo>
                  <a:lnTo>
                    <a:pt x="447" y="993"/>
                  </a:lnTo>
                  <a:lnTo>
                    <a:pt x="471" y="1019"/>
                  </a:lnTo>
                  <a:lnTo>
                    <a:pt x="499" y="1040"/>
                  </a:lnTo>
                  <a:lnTo>
                    <a:pt x="529" y="1058"/>
                  </a:lnTo>
                  <a:lnTo>
                    <a:pt x="562" y="1070"/>
                  </a:lnTo>
                  <a:lnTo>
                    <a:pt x="597" y="1079"/>
                  </a:lnTo>
                  <a:lnTo>
                    <a:pt x="634" y="1082"/>
                  </a:lnTo>
                  <a:lnTo>
                    <a:pt x="669" y="1079"/>
                  </a:lnTo>
                  <a:lnTo>
                    <a:pt x="702" y="1071"/>
                  </a:lnTo>
                  <a:lnTo>
                    <a:pt x="734" y="1060"/>
                  </a:lnTo>
                  <a:lnTo>
                    <a:pt x="735" y="1078"/>
                  </a:lnTo>
                  <a:lnTo>
                    <a:pt x="740" y="1095"/>
                  </a:lnTo>
                  <a:lnTo>
                    <a:pt x="747" y="1111"/>
                  </a:lnTo>
                  <a:lnTo>
                    <a:pt x="758" y="1127"/>
                  </a:lnTo>
                  <a:lnTo>
                    <a:pt x="772" y="1143"/>
                  </a:lnTo>
                  <a:lnTo>
                    <a:pt x="790" y="1158"/>
                  </a:lnTo>
                  <a:lnTo>
                    <a:pt x="813" y="1170"/>
                  </a:lnTo>
                  <a:lnTo>
                    <a:pt x="840" y="1183"/>
                  </a:lnTo>
                  <a:lnTo>
                    <a:pt x="872" y="1194"/>
                  </a:lnTo>
                  <a:lnTo>
                    <a:pt x="909" y="1202"/>
                  </a:lnTo>
                  <a:lnTo>
                    <a:pt x="952" y="1208"/>
                  </a:lnTo>
                  <a:lnTo>
                    <a:pt x="994" y="1212"/>
                  </a:lnTo>
                  <a:lnTo>
                    <a:pt x="1040" y="1215"/>
                  </a:lnTo>
                  <a:lnTo>
                    <a:pt x="1041" y="1215"/>
                  </a:lnTo>
                  <a:lnTo>
                    <a:pt x="1068" y="1215"/>
                  </a:lnTo>
                  <a:lnTo>
                    <a:pt x="1125" y="1212"/>
                  </a:lnTo>
                  <a:lnTo>
                    <a:pt x="1180" y="1207"/>
                  </a:lnTo>
                  <a:lnTo>
                    <a:pt x="1233" y="1197"/>
                  </a:lnTo>
                  <a:lnTo>
                    <a:pt x="1282" y="1184"/>
                  </a:lnTo>
                  <a:lnTo>
                    <a:pt x="1327" y="1169"/>
                  </a:lnTo>
                  <a:lnTo>
                    <a:pt x="1370" y="1151"/>
                  </a:lnTo>
                  <a:lnTo>
                    <a:pt x="1409" y="1133"/>
                  </a:lnTo>
                  <a:lnTo>
                    <a:pt x="1445" y="1113"/>
                  </a:lnTo>
                  <a:lnTo>
                    <a:pt x="1477" y="1092"/>
                  </a:lnTo>
                  <a:lnTo>
                    <a:pt x="1507" y="1072"/>
                  </a:lnTo>
                  <a:lnTo>
                    <a:pt x="1533" y="1052"/>
                  </a:lnTo>
                  <a:lnTo>
                    <a:pt x="1556" y="1033"/>
                  </a:lnTo>
                  <a:lnTo>
                    <a:pt x="1576" y="1016"/>
                  </a:lnTo>
                  <a:lnTo>
                    <a:pt x="1592" y="1001"/>
                  </a:lnTo>
                  <a:lnTo>
                    <a:pt x="1605" y="987"/>
                  </a:lnTo>
                  <a:lnTo>
                    <a:pt x="1613" y="978"/>
                  </a:lnTo>
                  <a:lnTo>
                    <a:pt x="1619" y="971"/>
                  </a:lnTo>
                  <a:lnTo>
                    <a:pt x="1620" y="969"/>
                  </a:lnTo>
                  <a:lnTo>
                    <a:pt x="1618" y="968"/>
                  </a:lnTo>
                  <a:lnTo>
                    <a:pt x="1610" y="965"/>
                  </a:lnTo>
                  <a:lnTo>
                    <a:pt x="1597" y="959"/>
                  </a:lnTo>
                  <a:lnTo>
                    <a:pt x="1581" y="951"/>
                  </a:lnTo>
                  <a:lnTo>
                    <a:pt x="1561" y="943"/>
                  </a:lnTo>
                  <a:lnTo>
                    <a:pt x="1537" y="932"/>
                  </a:lnTo>
                  <a:lnTo>
                    <a:pt x="1510" y="921"/>
                  </a:lnTo>
                  <a:lnTo>
                    <a:pt x="1481" y="909"/>
                  </a:lnTo>
                  <a:lnTo>
                    <a:pt x="1449" y="895"/>
                  </a:lnTo>
                  <a:lnTo>
                    <a:pt x="1417" y="882"/>
                  </a:lnTo>
                  <a:lnTo>
                    <a:pt x="1383" y="868"/>
                  </a:lnTo>
                  <a:lnTo>
                    <a:pt x="1348" y="854"/>
                  </a:lnTo>
                  <a:lnTo>
                    <a:pt x="1313" y="841"/>
                  </a:lnTo>
                  <a:lnTo>
                    <a:pt x="1278" y="827"/>
                  </a:lnTo>
                  <a:lnTo>
                    <a:pt x="1242" y="814"/>
                  </a:lnTo>
                  <a:lnTo>
                    <a:pt x="1208" y="803"/>
                  </a:lnTo>
                  <a:lnTo>
                    <a:pt x="1175" y="791"/>
                  </a:lnTo>
                  <a:lnTo>
                    <a:pt x="1145" y="782"/>
                  </a:lnTo>
                  <a:lnTo>
                    <a:pt x="1116" y="773"/>
                  </a:lnTo>
                  <a:lnTo>
                    <a:pt x="1089" y="767"/>
                  </a:lnTo>
                  <a:lnTo>
                    <a:pt x="1086" y="767"/>
                  </a:lnTo>
                  <a:lnTo>
                    <a:pt x="1078" y="765"/>
                  </a:lnTo>
                  <a:lnTo>
                    <a:pt x="1064" y="764"/>
                  </a:lnTo>
                  <a:lnTo>
                    <a:pt x="1047" y="763"/>
                  </a:lnTo>
                  <a:lnTo>
                    <a:pt x="1026" y="764"/>
                  </a:lnTo>
                  <a:lnTo>
                    <a:pt x="1002" y="767"/>
                  </a:lnTo>
                  <a:lnTo>
                    <a:pt x="1002" y="766"/>
                  </a:lnTo>
                  <a:lnTo>
                    <a:pt x="975" y="772"/>
                  </a:lnTo>
                  <a:lnTo>
                    <a:pt x="946" y="783"/>
                  </a:lnTo>
                  <a:lnTo>
                    <a:pt x="915" y="797"/>
                  </a:lnTo>
                  <a:lnTo>
                    <a:pt x="882" y="819"/>
                  </a:lnTo>
                  <a:lnTo>
                    <a:pt x="878" y="777"/>
                  </a:lnTo>
                  <a:lnTo>
                    <a:pt x="869" y="740"/>
                  </a:lnTo>
                  <a:lnTo>
                    <a:pt x="853" y="704"/>
                  </a:lnTo>
                  <a:lnTo>
                    <a:pt x="832" y="671"/>
                  </a:lnTo>
                  <a:lnTo>
                    <a:pt x="807" y="642"/>
                  </a:lnTo>
                  <a:lnTo>
                    <a:pt x="779" y="617"/>
                  </a:lnTo>
                  <a:lnTo>
                    <a:pt x="746" y="596"/>
                  </a:lnTo>
                  <a:lnTo>
                    <a:pt x="711" y="582"/>
                  </a:lnTo>
                  <a:lnTo>
                    <a:pt x="673" y="572"/>
                  </a:lnTo>
                  <a:lnTo>
                    <a:pt x="634" y="569"/>
                  </a:lnTo>
                  <a:close/>
                  <a:moveTo>
                    <a:pt x="1320" y="0"/>
                  </a:moveTo>
                  <a:lnTo>
                    <a:pt x="1375" y="2"/>
                  </a:lnTo>
                  <a:lnTo>
                    <a:pt x="1425" y="7"/>
                  </a:lnTo>
                  <a:lnTo>
                    <a:pt x="1471" y="16"/>
                  </a:lnTo>
                  <a:lnTo>
                    <a:pt x="1514" y="27"/>
                  </a:lnTo>
                  <a:lnTo>
                    <a:pt x="1553" y="41"/>
                  </a:lnTo>
                  <a:lnTo>
                    <a:pt x="1589" y="57"/>
                  </a:lnTo>
                  <a:lnTo>
                    <a:pt x="1622" y="74"/>
                  </a:lnTo>
                  <a:lnTo>
                    <a:pt x="1652" y="92"/>
                  </a:lnTo>
                  <a:lnTo>
                    <a:pt x="1678" y="112"/>
                  </a:lnTo>
                  <a:lnTo>
                    <a:pt x="1702" y="132"/>
                  </a:lnTo>
                  <a:lnTo>
                    <a:pt x="1724" y="152"/>
                  </a:lnTo>
                  <a:lnTo>
                    <a:pt x="1741" y="172"/>
                  </a:lnTo>
                  <a:lnTo>
                    <a:pt x="1757" y="192"/>
                  </a:lnTo>
                  <a:lnTo>
                    <a:pt x="1770" y="211"/>
                  </a:lnTo>
                  <a:lnTo>
                    <a:pt x="1782" y="229"/>
                  </a:lnTo>
                  <a:lnTo>
                    <a:pt x="1790" y="244"/>
                  </a:lnTo>
                  <a:lnTo>
                    <a:pt x="1797" y="259"/>
                  </a:lnTo>
                  <a:lnTo>
                    <a:pt x="1801" y="272"/>
                  </a:lnTo>
                  <a:lnTo>
                    <a:pt x="1802" y="275"/>
                  </a:lnTo>
                  <a:lnTo>
                    <a:pt x="1806" y="283"/>
                  </a:lnTo>
                  <a:lnTo>
                    <a:pt x="1810" y="298"/>
                  </a:lnTo>
                  <a:lnTo>
                    <a:pt x="1816" y="317"/>
                  </a:lnTo>
                  <a:lnTo>
                    <a:pt x="1823" y="341"/>
                  </a:lnTo>
                  <a:lnTo>
                    <a:pt x="1831" y="370"/>
                  </a:lnTo>
                  <a:lnTo>
                    <a:pt x="1841" y="401"/>
                  </a:lnTo>
                  <a:lnTo>
                    <a:pt x="1851" y="436"/>
                  </a:lnTo>
                  <a:lnTo>
                    <a:pt x="1861" y="474"/>
                  </a:lnTo>
                  <a:lnTo>
                    <a:pt x="1873" y="514"/>
                  </a:lnTo>
                  <a:lnTo>
                    <a:pt x="1884" y="557"/>
                  </a:lnTo>
                  <a:lnTo>
                    <a:pt x="1897" y="601"/>
                  </a:lnTo>
                  <a:lnTo>
                    <a:pt x="1908" y="646"/>
                  </a:lnTo>
                  <a:lnTo>
                    <a:pt x="1920" y="692"/>
                  </a:lnTo>
                  <a:lnTo>
                    <a:pt x="1931" y="738"/>
                  </a:lnTo>
                  <a:lnTo>
                    <a:pt x="1942" y="785"/>
                  </a:lnTo>
                  <a:lnTo>
                    <a:pt x="1953" y="830"/>
                  </a:lnTo>
                  <a:lnTo>
                    <a:pt x="1962" y="874"/>
                  </a:lnTo>
                  <a:lnTo>
                    <a:pt x="1970" y="918"/>
                  </a:lnTo>
                  <a:lnTo>
                    <a:pt x="1977" y="960"/>
                  </a:lnTo>
                  <a:lnTo>
                    <a:pt x="1984" y="999"/>
                  </a:lnTo>
                  <a:lnTo>
                    <a:pt x="1988" y="1036"/>
                  </a:lnTo>
                  <a:lnTo>
                    <a:pt x="1990" y="1068"/>
                  </a:lnTo>
                  <a:lnTo>
                    <a:pt x="1991" y="1099"/>
                  </a:lnTo>
                  <a:lnTo>
                    <a:pt x="1990" y="1125"/>
                  </a:lnTo>
                  <a:lnTo>
                    <a:pt x="1987" y="1146"/>
                  </a:lnTo>
                  <a:lnTo>
                    <a:pt x="1977" y="1172"/>
                  </a:lnTo>
                  <a:lnTo>
                    <a:pt x="1963" y="1199"/>
                  </a:lnTo>
                  <a:lnTo>
                    <a:pt x="1943" y="1226"/>
                  </a:lnTo>
                  <a:lnTo>
                    <a:pt x="1919" y="1254"/>
                  </a:lnTo>
                  <a:lnTo>
                    <a:pt x="1890" y="1282"/>
                  </a:lnTo>
                  <a:lnTo>
                    <a:pt x="1857" y="1309"/>
                  </a:lnTo>
                  <a:lnTo>
                    <a:pt x="1821" y="1337"/>
                  </a:lnTo>
                  <a:lnTo>
                    <a:pt x="1783" y="1364"/>
                  </a:lnTo>
                  <a:lnTo>
                    <a:pt x="1741" y="1391"/>
                  </a:lnTo>
                  <a:lnTo>
                    <a:pt x="1698" y="1417"/>
                  </a:lnTo>
                  <a:lnTo>
                    <a:pt x="1652" y="1441"/>
                  </a:lnTo>
                  <a:lnTo>
                    <a:pt x="1895" y="2239"/>
                  </a:lnTo>
                  <a:lnTo>
                    <a:pt x="141" y="2239"/>
                  </a:lnTo>
                  <a:lnTo>
                    <a:pt x="389" y="1468"/>
                  </a:lnTo>
                  <a:lnTo>
                    <a:pt x="344" y="1444"/>
                  </a:lnTo>
                  <a:lnTo>
                    <a:pt x="298" y="1419"/>
                  </a:lnTo>
                  <a:lnTo>
                    <a:pt x="255" y="1394"/>
                  </a:lnTo>
                  <a:lnTo>
                    <a:pt x="212" y="1366"/>
                  </a:lnTo>
                  <a:lnTo>
                    <a:pt x="173" y="1339"/>
                  </a:lnTo>
                  <a:lnTo>
                    <a:pt x="136" y="1312"/>
                  </a:lnTo>
                  <a:lnTo>
                    <a:pt x="102" y="1283"/>
                  </a:lnTo>
                  <a:lnTo>
                    <a:pt x="73" y="1255"/>
                  </a:lnTo>
                  <a:lnTo>
                    <a:pt x="49" y="1227"/>
                  </a:lnTo>
                  <a:lnTo>
                    <a:pt x="28" y="1200"/>
                  </a:lnTo>
                  <a:lnTo>
                    <a:pt x="13" y="1172"/>
                  </a:lnTo>
                  <a:lnTo>
                    <a:pt x="4" y="1146"/>
                  </a:lnTo>
                  <a:lnTo>
                    <a:pt x="1" y="1125"/>
                  </a:lnTo>
                  <a:lnTo>
                    <a:pt x="0" y="1099"/>
                  </a:lnTo>
                  <a:lnTo>
                    <a:pt x="1" y="1069"/>
                  </a:lnTo>
                  <a:lnTo>
                    <a:pt x="4" y="1036"/>
                  </a:lnTo>
                  <a:lnTo>
                    <a:pt x="8" y="999"/>
                  </a:lnTo>
                  <a:lnTo>
                    <a:pt x="13" y="960"/>
                  </a:lnTo>
                  <a:lnTo>
                    <a:pt x="21" y="918"/>
                  </a:lnTo>
                  <a:lnTo>
                    <a:pt x="29" y="874"/>
                  </a:lnTo>
                  <a:lnTo>
                    <a:pt x="38" y="829"/>
                  </a:lnTo>
                  <a:lnTo>
                    <a:pt x="49" y="784"/>
                  </a:lnTo>
                  <a:lnTo>
                    <a:pt x="59" y="737"/>
                  </a:lnTo>
                  <a:lnTo>
                    <a:pt x="70" y="690"/>
                  </a:lnTo>
                  <a:lnTo>
                    <a:pt x="82" y="644"/>
                  </a:lnTo>
                  <a:lnTo>
                    <a:pt x="93" y="598"/>
                  </a:lnTo>
                  <a:lnTo>
                    <a:pt x="105" y="554"/>
                  </a:lnTo>
                  <a:lnTo>
                    <a:pt x="117" y="511"/>
                  </a:lnTo>
                  <a:lnTo>
                    <a:pt x="127" y="471"/>
                  </a:lnTo>
                  <a:lnTo>
                    <a:pt x="139" y="432"/>
                  </a:lnTo>
                  <a:lnTo>
                    <a:pt x="148" y="397"/>
                  </a:lnTo>
                  <a:lnTo>
                    <a:pt x="157" y="365"/>
                  </a:lnTo>
                  <a:lnTo>
                    <a:pt x="166" y="336"/>
                  </a:lnTo>
                  <a:lnTo>
                    <a:pt x="173" y="312"/>
                  </a:lnTo>
                  <a:lnTo>
                    <a:pt x="179" y="293"/>
                  </a:lnTo>
                  <a:lnTo>
                    <a:pt x="183" y="278"/>
                  </a:lnTo>
                  <a:lnTo>
                    <a:pt x="186" y="270"/>
                  </a:lnTo>
                  <a:lnTo>
                    <a:pt x="187" y="267"/>
                  </a:lnTo>
                  <a:lnTo>
                    <a:pt x="191" y="251"/>
                  </a:lnTo>
                  <a:lnTo>
                    <a:pt x="198" y="234"/>
                  </a:lnTo>
                  <a:lnTo>
                    <a:pt x="207" y="215"/>
                  </a:lnTo>
                  <a:lnTo>
                    <a:pt x="217" y="196"/>
                  </a:lnTo>
                  <a:lnTo>
                    <a:pt x="231" y="175"/>
                  </a:lnTo>
                  <a:lnTo>
                    <a:pt x="247" y="155"/>
                  </a:lnTo>
                  <a:lnTo>
                    <a:pt x="266" y="134"/>
                  </a:lnTo>
                  <a:lnTo>
                    <a:pt x="287" y="114"/>
                  </a:lnTo>
                  <a:lnTo>
                    <a:pt x="311" y="94"/>
                  </a:lnTo>
                  <a:lnTo>
                    <a:pt x="337" y="76"/>
                  </a:lnTo>
                  <a:lnTo>
                    <a:pt x="366" y="58"/>
                  </a:lnTo>
                  <a:lnTo>
                    <a:pt x="400" y="42"/>
                  </a:lnTo>
                  <a:lnTo>
                    <a:pt x="435" y="29"/>
                  </a:lnTo>
                  <a:lnTo>
                    <a:pt x="474" y="18"/>
                  </a:lnTo>
                  <a:lnTo>
                    <a:pt x="516" y="9"/>
                  </a:lnTo>
                  <a:lnTo>
                    <a:pt x="561" y="3"/>
                  </a:lnTo>
                  <a:lnTo>
                    <a:pt x="611" y="0"/>
                  </a:lnTo>
                  <a:lnTo>
                    <a:pt x="663" y="1"/>
                  </a:lnTo>
                  <a:lnTo>
                    <a:pt x="13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 dirty="0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3284528" y="433075"/>
            <a:ext cx="646237" cy="642173"/>
            <a:chOff x="2347913" y="5610225"/>
            <a:chExt cx="504825" cy="501650"/>
          </a:xfrm>
          <a:solidFill>
            <a:schemeClr val="accent4"/>
          </a:solidFill>
        </p:grpSpPr>
        <p:sp>
          <p:nvSpPr>
            <p:cNvPr id="94" name="Freeform 594"/>
            <p:cNvSpPr>
              <a:spLocks noEditPoints="1"/>
            </p:cNvSpPr>
            <p:nvPr/>
          </p:nvSpPr>
          <p:spPr bwMode="auto">
            <a:xfrm>
              <a:off x="2347913" y="5657850"/>
              <a:ext cx="504825" cy="454025"/>
            </a:xfrm>
            <a:custGeom>
              <a:avLst/>
              <a:gdLst>
                <a:gd name="T0" fmla="*/ 1358 w 3185"/>
                <a:gd name="T1" fmla="*/ 1002 h 2860"/>
                <a:gd name="T2" fmla="*/ 1224 w 3185"/>
                <a:gd name="T3" fmla="*/ 1097 h 2860"/>
                <a:gd name="T4" fmla="*/ 1228 w 3185"/>
                <a:gd name="T5" fmla="*/ 1221 h 2860"/>
                <a:gd name="T6" fmla="*/ 1276 w 3185"/>
                <a:gd name="T7" fmla="*/ 1280 h 2860"/>
                <a:gd name="T8" fmla="*/ 1384 w 3185"/>
                <a:gd name="T9" fmla="*/ 1390 h 2860"/>
                <a:gd name="T10" fmla="*/ 1497 w 3185"/>
                <a:gd name="T11" fmla="*/ 1450 h 2860"/>
                <a:gd name="T12" fmla="*/ 1563 w 3185"/>
                <a:gd name="T13" fmla="*/ 1371 h 2860"/>
                <a:gd name="T14" fmla="*/ 1576 w 3185"/>
                <a:gd name="T15" fmla="*/ 1187 h 2860"/>
                <a:gd name="T16" fmla="*/ 1551 w 3185"/>
                <a:gd name="T17" fmla="*/ 1019 h 2860"/>
                <a:gd name="T18" fmla="*/ 1481 w 3185"/>
                <a:gd name="T19" fmla="*/ 970 h 2860"/>
                <a:gd name="T20" fmla="*/ 643 w 3185"/>
                <a:gd name="T21" fmla="*/ 40 h 2860"/>
                <a:gd name="T22" fmla="*/ 686 w 3185"/>
                <a:gd name="T23" fmla="*/ 340 h 2860"/>
                <a:gd name="T24" fmla="*/ 793 w 3185"/>
                <a:gd name="T25" fmla="*/ 446 h 2860"/>
                <a:gd name="T26" fmla="*/ 2466 w 3185"/>
                <a:gd name="T27" fmla="*/ 409 h 2860"/>
                <a:gd name="T28" fmla="*/ 2510 w 3185"/>
                <a:gd name="T29" fmla="*/ 109 h 2860"/>
                <a:gd name="T30" fmla="*/ 2617 w 3185"/>
                <a:gd name="T31" fmla="*/ 4 h 2860"/>
                <a:gd name="T32" fmla="*/ 3145 w 3185"/>
                <a:gd name="T33" fmla="*/ 40 h 2860"/>
                <a:gd name="T34" fmla="*/ 2919 w 3185"/>
                <a:gd name="T35" fmla="*/ 1284 h 2860"/>
                <a:gd name="T36" fmla="*/ 2608 w 3185"/>
                <a:gd name="T37" fmla="*/ 1266 h 2860"/>
                <a:gd name="T38" fmla="*/ 2438 w 3185"/>
                <a:gd name="T39" fmla="*/ 1203 h 2860"/>
                <a:gd name="T40" fmla="*/ 2368 w 3185"/>
                <a:gd name="T41" fmla="*/ 1142 h 2860"/>
                <a:gd name="T42" fmla="*/ 2222 w 3185"/>
                <a:gd name="T43" fmla="*/ 985 h 2860"/>
                <a:gd name="T44" fmla="*/ 1971 w 3185"/>
                <a:gd name="T45" fmla="*/ 950 h 2860"/>
                <a:gd name="T46" fmla="*/ 1769 w 3185"/>
                <a:gd name="T47" fmla="*/ 1084 h 2860"/>
                <a:gd name="T48" fmla="*/ 1705 w 3185"/>
                <a:gd name="T49" fmla="*/ 1320 h 2860"/>
                <a:gd name="T50" fmla="*/ 1796 w 3185"/>
                <a:gd name="T51" fmla="*/ 1557 h 2860"/>
                <a:gd name="T52" fmla="*/ 1810 w 3185"/>
                <a:gd name="T53" fmla="*/ 1737 h 2860"/>
                <a:gd name="T54" fmla="*/ 1772 w 3185"/>
                <a:gd name="T55" fmla="*/ 1952 h 2860"/>
                <a:gd name="T56" fmla="*/ 1883 w 3185"/>
                <a:gd name="T57" fmla="*/ 2169 h 2860"/>
                <a:gd name="T58" fmla="*/ 2110 w 3185"/>
                <a:gd name="T59" fmla="*/ 2259 h 2860"/>
                <a:gd name="T60" fmla="*/ 2343 w 3185"/>
                <a:gd name="T61" fmla="*/ 2177 h 2860"/>
                <a:gd name="T62" fmla="*/ 2421 w 3185"/>
                <a:gd name="T63" fmla="*/ 2083 h 2860"/>
                <a:gd name="T64" fmla="*/ 2477 w 3185"/>
                <a:gd name="T65" fmla="*/ 1994 h 2860"/>
                <a:gd name="T66" fmla="*/ 2629 w 3185"/>
                <a:gd name="T67" fmla="*/ 1895 h 2860"/>
                <a:gd name="T68" fmla="*/ 2939 w 3185"/>
                <a:gd name="T69" fmla="*/ 1810 h 2860"/>
                <a:gd name="T70" fmla="*/ 3058 w 3185"/>
                <a:gd name="T71" fmla="*/ 1780 h 2860"/>
                <a:gd name="T72" fmla="*/ 3145 w 3185"/>
                <a:gd name="T73" fmla="*/ 2820 h 2860"/>
                <a:gd name="T74" fmla="*/ 589 w 3185"/>
                <a:gd name="T75" fmla="*/ 2505 h 2860"/>
                <a:gd name="T76" fmla="*/ 849 w 3185"/>
                <a:gd name="T77" fmla="*/ 2334 h 2860"/>
                <a:gd name="T78" fmla="*/ 1023 w 3185"/>
                <a:gd name="T79" fmla="*/ 2283 h 2860"/>
                <a:gd name="T80" fmla="*/ 1117 w 3185"/>
                <a:gd name="T81" fmla="*/ 2291 h 2860"/>
                <a:gd name="T82" fmla="*/ 1329 w 3185"/>
                <a:gd name="T83" fmla="*/ 2330 h 2860"/>
                <a:gd name="T84" fmla="*/ 1552 w 3185"/>
                <a:gd name="T85" fmla="*/ 2210 h 2860"/>
                <a:gd name="T86" fmla="*/ 1634 w 3185"/>
                <a:gd name="T87" fmla="*/ 1982 h 2860"/>
                <a:gd name="T88" fmla="*/ 1543 w 3185"/>
                <a:gd name="T89" fmla="*/ 1756 h 2860"/>
                <a:gd name="T90" fmla="*/ 1327 w 3185"/>
                <a:gd name="T91" fmla="*/ 1620 h 2860"/>
                <a:gd name="T92" fmla="*/ 1207 w 3185"/>
                <a:gd name="T93" fmla="*/ 1482 h 2860"/>
                <a:gd name="T94" fmla="*/ 1133 w 3185"/>
                <a:gd name="T95" fmla="*/ 1317 h 2860"/>
                <a:gd name="T96" fmla="*/ 930 w 3185"/>
                <a:gd name="T97" fmla="*/ 1185 h 2860"/>
                <a:gd name="T98" fmla="*/ 689 w 3185"/>
                <a:gd name="T99" fmla="*/ 1219 h 2860"/>
                <a:gd name="T100" fmla="*/ 527 w 3185"/>
                <a:gd name="T101" fmla="*/ 1406 h 2860"/>
                <a:gd name="T102" fmla="*/ 508 w 3185"/>
                <a:gd name="T103" fmla="*/ 1567 h 2860"/>
                <a:gd name="T104" fmla="*/ 520 w 3185"/>
                <a:gd name="T105" fmla="*/ 1651 h 2860"/>
                <a:gd name="T106" fmla="*/ 473 w 3185"/>
                <a:gd name="T107" fmla="*/ 1807 h 2860"/>
                <a:gd name="T108" fmla="*/ 303 w 3185"/>
                <a:gd name="T109" fmla="*/ 2046 h 2860"/>
                <a:gd name="T110" fmla="*/ 185 w 3185"/>
                <a:gd name="T111" fmla="*/ 2175 h 2860"/>
                <a:gd name="T112" fmla="*/ 11 w 3185"/>
                <a:gd name="T113" fmla="*/ 84 h 2860"/>
                <a:gd name="T114" fmla="*/ 138 w 3185"/>
                <a:gd name="T115" fmla="*/ 0 h 2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85" h="2860">
                  <a:moveTo>
                    <a:pt x="1481" y="970"/>
                  </a:moveTo>
                  <a:lnTo>
                    <a:pt x="1460" y="972"/>
                  </a:lnTo>
                  <a:lnTo>
                    <a:pt x="1436" y="977"/>
                  </a:lnTo>
                  <a:lnTo>
                    <a:pt x="1412" y="983"/>
                  </a:lnTo>
                  <a:lnTo>
                    <a:pt x="1385" y="992"/>
                  </a:lnTo>
                  <a:lnTo>
                    <a:pt x="1358" y="1002"/>
                  </a:lnTo>
                  <a:lnTo>
                    <a:pt x="1332" y="1015"/>
                  </a:lnTo>
                  <a:lnTo>
                    <a:pt x="1306" y="1029"/>
                  </a:lnTo>
                  <a:lnTo>
                    <a:pt x="1283" y="1044"/>
                  </a:lnTo>
                  <a:lnTo>
                    <a:pt x="1260" y="1060"/>
                  </a:lnTo>
                  <a:lnTo>
                    <a:pt x="1241" y="1078"/>
                  </a:lnTo>
                  <a:lnTo>
                    <a:pt x="1224" y="1097"/>
                  </a:lnTo>
                  <a:lnTo>
                    <a:pt x="1212" y="1116"/>
                  </a:lnTo>
                  <a:lnTo>
                    <a:pt x="1204" y="1136"/>
                  </a:lnTo>
                  <a:lnTo>
                    <a:pt x="1201" y="1157"/>
                  </a:lnTo>
                  <a:lnTo>
                    <a:pt x="1204" y="1178"/>
                  </a:lnTo>
                  <a:lnTo>
                    <a:pt x="1212" y="1199"/>
                  </a:lnTo>
                  <a:lnTo>
                    <a:pt x="1228" y="1221"/>
                  </a:lnTo>
                  <a:lnTo>
                    <a:pt x="1230" y="1223"/>
                  </a:lnTo>
                  <a:lnTo>
                    <a:pt x="1234" y="1229"/>
                  </a:lnTo>
                  <a:lnTo>
                    <a:pt x="1241" y="1238"/>
                  </a:lnTo>
                  <a:lnTo>
                    <a:pt x="1250" y="1249"/>
                  </a:lnTo>
                  <a:lnTo>
                    <a:pt x="1262" y="1263"/>
                  </a:lnTo>
                  <a:lnTo>
                    <a:pt x="1276" y="1280"/>
                  </a:lnTo>
                  <a:lnTo>
                    <a:pt x="1291" y="1297"/>
                  </a:lnTo>
                  <a:lnTo>
                    <a:pt x="1307" y="1316"/>
                  </a:lnTo>
                  <a:lnTo>
                    <a:pt x="1326" y="1334"/>
                  </a:lnTo>
                  <a:lnTo>
                    <a:pt x="1344" y="1354"/>
                  </a:lnTo>
                  <a:lnTo>
                    <a:pt x="1364" y="1372"/>
                  </a:lnTo>
                  <a:lnTo>
                    <a:pt x="1384" y="1390"/>
                  </a:lnTo>
                  <a:lnTo>
                    <a:pt x="1404" y="1406"/>
                  </a:lnTo>
                  <a:lnTo>
                    <a:pt x="1424" y="1421"/>
                  </a:lnTo>
                  <a:lnTo>
                    <a:pt x="1443" y="1433"/>
                  </a:lnTo>
                  <a:lnTo>
                    <a:pt x="1462" y="1442"/>
                  </a:lnTo>
                  <a:lnTo>
                    <a:pt x="1480" y="1448"/>
                  </a:lnTo>
                  <a:lnTo>
                    <a:pt x="1497" y="1450"/>
                  </a:lnTo>
                  <a:lnTo>
                    <a:pt x="1513" y="1449"/>
                  </a:lnTo>
                  <a:lnTo>
                    <a:pt x="1526" y="1442"/>
                  </a:lnTo>
                  <a:lnTo>
                    <a:pt x="1538" y="1431"/>
                  </a:lnTo>
                  <a:lnTo>
                    <a:pt x="1548" y="1415"/>
                  </a:lnTo>
                  <a:lnTo>
                    <a:pt x="1556" y="1394"/>
                  </a:lnTo>
                  <a:lnTo>
                    <a:pt x="1563" y="1371"/>
                  </a:lnTo>
                  <a:lnTo>
                    <a:pt x="1569" y="1345"/>
                  </a:lnTo>
                  <a:lnTo>
                    <a:pt x="1573" y="1315"/>
                  </a:lnTo>
                  <a:lnTo>
                    <a:pt x="1575" y="1285"/>
                  </a:lnTo>
                  <a:lnTo>
                    <a:pt x="1577" y="1253"/>
                  </a:lnTo>
                  <a:lnTo>
                    <a:pt x="1577" y="1220"/>
                  </a:lnTo>
                  <a:lnTo>
                    <a:pt x="1576" y="1187"/>
                  </a:lnTo>
                  <a:lnTo>
                    <a:pt x="1574" y="1155"/>
                  </a:lnTo>
                  <a:lnTo>
                    <a:pt x="1572" y="1123"/>
                  </a:lnTo>
                  <a:lnTo>
                    <a:pt x="1568" y="1094"/>
                  </a:lnTo>
                  <a:lnTo>
                    <a:pt x="1563" y="1066"/>
                  </a:lnTo>
                  <a:lnTo>
                    <a:pt x="1557" y="1041"/>
                  </a:lnTo>
                  <a:lnTo>
                    <a:pt x="1551" y="1019"/>
                  </a:lnTo>
                  <a:lnTo>
                    <a:pt x="1543" y="1000"/>
                  </a:lnTo>
                  <a:lnTo>
                    <a:pt x="1535" y="986"/>
                  </a:lnTo>
                  <a:lnTo>
                    <a:pt x="1526" y="977"/>
                  </a:lnTo>
                  <a:lnTo>
                    <a:pt x="1515" y="972"/>
                  </a:lnTo>
                  <a:lnTo>
                    <a:pt x="1500" y="970"/>
                  </a:lnTo>
                  <a:lnTo>
                    <a:pt x="1481" y="970"/>
                  </a:lnTo>
                  <a:close/>
                  <a:moveTo>
                    <a:pt x="138" y="0"/>
                  </a:moveTo>
                  <a:lnTo>
                    <a:pt x="545" y="0"/>
                  </a:lnTo>
                  <a:lnTo>
                    <a:pt x="574" y="4"/>
                  </a:lnTo>
                  <a:lnTo>
                    <a:pt x="599" y="11"/>
                  </a:lnTo>
                  <a:lnTo>
                    <a:pt x="623" y="24"/>
                  </a:lnTo>
                  <a:lnTo>
                    <a:pt x="643" y="40"/>
                  </a:lnTo>
                  <a:lnTo>
                    <a:pt x="660" y="60"/>
                  </a:lnTo>
                  <a:lnTo>
                    <a:pt x="672" y="84"/>
                  </a:lnTo>
                  <a:lnTo>
                    <a:pt x="680" y="109"/>
                  </a:lnTo>
                  <a:lnTo>
                    <a:pt x="683" y="138"/>
                  </a:lnTo>
                  <a:lnTo>
                    <a:pt x="683" y="312"/>
                  </a:lnTo>
                  <a:lnTo>
                    <a:pt x="686" y="340"/>
                  </a:lnTo>
                  <a:lnTo>
                    <a:pt x="695" y="365"/>
                  </a:lnTo>
                  <a:lnTo>
                    <a:pt x="707" y="388"/>
                  </a:lnTo>
                  <a:lnTo>
                    <a:pt x="723" y="409"/>
                  </a:lnTo>
                  <a:lnTo>
                    <a:pt x="744" y="426"/>
                  </a:lnTo>
                  <a:lnTo>
                    <a:pt x="767" y="438"/>
                  </a:lnTo>
                  <a:lnTo>
                    <a:pt x="793" y="446"/>
                  </a:lnTo>
                  <a:lnTo>
                    <a:pt x="820" y="449"/>
                  </a:lnTo>
                  <a:lnTo>
                    <a:pt x="2370" y="449"/>
                  </a:lnTo>
                  <a:lnTo>
                    <a:pt x="2398" y="446"/>
                  </a:lnTo>
                  <a:lnTo>
                    <a:pt x="2423" y="438"/>
                  </a:lnTo>
                  <a:lnTo>
                    <a:pt x="2447" y="425"/>
                  </a:lnTo>
                  <a:lnTo>
                    <a:pt x="2466" y="409"/>
                  </a:lnTo>
                  <a:lnTo>
                    <a:pt x="2484" y="388"/>
                  </a:lnTo>
                  <a:lnTo>
                    <a:pt x="2496" y="365"/>
                  </a:lnTo>
                  <a:lnTo>
                    <a:pt x="2504" y="340"/>
                  </a:lnTo>
                  <a:lnTo>
                    <a:pt x="2507" y="312"/>
                  </a:lnTo>
                  <a:lnTo>
                    <a:pt x="2507" y="138"/>
                  </a:lnTo>
                  <a:lnTo>
                    <a:pt x="2510" y="109"/>
                  </a:lnTo>
                  <a:lnTo>
                    <a:pt x="2518" y="84"/>
                  </a:lnTo>
                  <a:lnTo>
                    <a:pt x="2531" y="60"/>
                  </a:lnTo>
                  <a:lnTo>
                    <a:pt x="2547" y="40"/>
                  </a:lnTo>
                  <a:lnTo>
                    <a:pt x="2568" y="24"/>
                  </a:lnTo>
                  <a:lnTo>
                    <a:pt x="2591" y="11"/>
                  </a:lnTo>
                  <a:lnTo>
                    <a:pt x="2617" y="4"/>
                  </a:lnTo>
                  <a:lnTo>
                    <a:pt x="2644" y="0"/>
                  </a:lnTo>
                  <a:lnTo>
                    <a:pt x="3046" y="0"/>
                  </a:lnTo>
                  <a:lnTo>
                    <a:pt x="3074" y="4"/>
                  </a:lnTo>
                  <a:lnTo>
                    <a:pt x="3101" y="11"/>
                  </a:lnTo>
                  <a:lnTo>
                    <a:pt x="3124" y="24"/>
                  </a:lnTo>
                  <a:lnTo>
                    <a:pt x="3145" y="40"/>
                  </a:lnTo>
                  <a:lnTo>
                    <a:pt x="3161" y="60"/>
                  </a:lnTo>
                  <a:lnTo>
                    <a:pt x="3173" y="84"/>
                  </a:lnTo>
                  <a:lnTo>
                    <a:pt x="3181" y="109"/>
                  </a:lnTo>
                  <a:lnTo>
                    <a:pt x="3185" y="138"/>
                  </a:lnTo>
                  <a:lnTo>
                    <a:pt x="3185" y="1255"/>
                  </a:lnTo>
                  <a:lnTo>
                    <a:pt x="2919" y="1284"/>
                  </a:lnTo>
                  <a:lnTo>
                    <a:pt x="2855" y="1286"/>
                  </a:lnTo>
                  <a:lnTo>
                    <a:pt x="2797" y="1286"/>
                  </a:lnTo>
                  <a:lnTo>
                    <a:pt x="2744" y="1284"/>
                  </a:lnTo>
                  <a:lnTo>
                    <a:pt x="2693" y="1280"/>
                  </a:lnTo>
                  <a:lnTo>
                    <a:pt x="2648" y="1273"/>
                  </a:lnTo>
                  <a:lnTo>
                    <a:pt x="2608" y="1266"/>
                  </a:lnTo>
                  <a:lnTo>
                    <a:pt x="2571" y="1258"/>
                  </a:lnTo>
                  <a:lnTo>
                    <a:pt x="2538" y="1248"/>
                  </a:lnTo>
                  <a:lnTo>
                    <a:pt x="2508" y="1238"/>
                  </a:lnTo>
                  <a:lnTo>
                    <a:pt x="2482" y="1227"/>
                  </a:lnTo>
                  <a:lnTo>
                    <a:pt x="2458" y="1216"/>
                  </a:lnTo>
                  <a:lnTo>
                    <a:pt x="2438" y="1203"/>
                  </a:lnTo>
                  <a:lnTo>
                    <a:pt x="2420" y="1192"/>
                  </a:lnTo>
                  <a:lnTo>
                    <a:pt x="2406" y="1181"/>
                  </a:lnTo>
                  <a:lnTo>
                    <a:pt x="2394" y="1170"/>
                  </a:lnTo>
                  <a:lnTo>
                    <a:pt x="2384" y="1160"/>
                  </a:lnTo>
                  <a:lnTo>
                    <a:pt x="2374" y="1151"/>
                  </a:lnTo>
                  <a:lnTo>
                    <a:pt x="2368" y="1142"/>
                  </a:lnTo>
                  <a:lnTo>
                    <a:pt x="2363" y="1134"/>
                  </a:lnTo>
                  <a:lnTo>
                    <a:pt x="2343" y="1098"/>
                  </a:lnTo>
                  <a:lnTo>
                    <a:pt x="2318" y="1064"/>
                  </a:lnTo>
                  <a:lnTo>
                    <a:pt x="2289" y="1034"/>
                  </a:lnTo>
                  <a:lnTo>
                    <a:pt x="2257" y="1008"/>
                  </a:lnTo>
                  <a:lnTo>
                    <a:pt x="2222" y="985"/>
                  </a:lnTo>
                  <a:lnTo>
                    <a:pt x="2184" y="966"/>
                  </a:lnTo>
                  <a:lnTo>
                    <a:pt x="2144" y="953"/>
                  </a:lnTo>
                  <a:lnTo>
                    <a:pt x="2102" y="944"/>
                  </a:lnTo>
                  <a:lnTo>
                    <a:pt x="2059" y="941"/>
                  </a:lnTo>
                  <a:lnTo>
                    <a:pt x="2014" y="943"/>
                  </a:lnTo>
                  <a:lnTo>
                    <a:pt x="1971" y="950"/>
                  </a:lnTo>
                  <a:lnTo>
                    <a:pt x="1930" y="962"/>
                  </a:lnTo>
                  <a:lnTo>
                    <a:pt x="1891" y="978"/>
                  </a:lnTo>
                  <a:lnTo>
                    <a:pt x="1857" y="999"/>
                  </a:lnTo>
                  <a:lnTo>
                    <a:pt x="1824" y="1024"/>
                  </a:lnTo>
                  <a:lnTo>
                    <a:pt x="1794" y="1052"/>
                  </a:lnTo>
                  <a:lnTo>
                    <a:pt x="1769" y="1084"/>
                  </a:lnTo>
                  <a:lnTo>
                    <a:pt x="1746" y="1118"/>
                  </a:lnTo>
                  <a:lnTo>
                    <a:pt x="1729" y="1155"/>
                  </a:lnTo>
                  <a:lnTo>
                    <a:pt x="1716" y="1194"/>
                  </a:lnTo>
                  <a:lnTo>
                    <a:pt x="1706" y="1235"/>
                  </a:lnTo>
                  <a:lnTo>
                    <a:pt x="1703" y="1277"/>
                  </a:lnTo>
                  <a:lnTo>
                    <a:pt x="1705" y="1320"/>
                  </a:lnTo>
                  <a:lnTo>
                    <a:pt x="1712" y="1363"/>
                  </a:lnTo>
                  <a:lnTo>
                    <a:pt x="1725" y="1404"/>
                  </a:lnTo>
                  <a:lnTo>
                    <a:pt x="1742" y="1443"/>
                  </a:lnTo>
                  <a:lnTo>
                    <a:pt x="1765" y="1480"/>
                  </a:lnTo>
                  <a:lnTo>
                    <a:pt x="1783" y="1519"/>
                  </a:lnTo>
                  <a:lnTo>
                    <a:pt x="1796" y="1557"/>
                  </a:lnTo>
                  <a:lnTo>
                    <a:pt x="1807" y="1593"/>
                  </a:lnTo>
                  <a:lnTo>
                    <a:pt x="1812" y="1627"/>
                  </a:lnTo>
                  <a:lnTo>
                    <a:pt x="1815" y="1658"/>
                  </a:lnTo>
                  <a:lnTo>
                    <a:pt x="1815" y="1688"/>
                  </a:lnTo>
                  <a:lnTo>
                    <a:pt x="1813" y="1714"/>
                  </a:lnTo>
                  <a:lnTo>
                    <a:pt x="1810" y="1737"/>
                  </a:lnTo>
                  <a:lnTo>
                    <a:pt x="1806" y="1757"/>
                  </a:lnTo>
                  <a:lnTo>
                    <a:pt x="1800" y="1774"/>
                  </a:lnTo>
                  <a:lnTo>
                    <a:pt x="1785" y="1816"/>
                  </a:lnTo>
                  <a:lnTo>
                    <a:pt x="1775" y="1859"/>
                  </a:lnTo>
                  <a:lnTo>
                    <a:pt x="1770" y="1905"/>
                  </a:lnTo>
                  <a:lnTo>
                    <a:pt x="1772" y="1952"/>
                  </a:lnTo>
                  <a:lnTo>
                    <a:pt x="1779" y="1994"/>
                  </a:lnTo>
                  <a:lnTo>
                    <a:pt x="1791" y="2035"/>
                  </a:lnTo>
                  <a:lnTo>
                    <a:pt x="1809" y="2072"/>
                  </a:lnTo>
                  <a:lnTo>
                    <a:pt x="1829" y="2108"/>
                  </a:lnTo>
                  <a:lnTo>
                    <a:pt x="1855" y="2140"/>
                  </a:lnTo>
                  <a:lnTo>
                    <a:pt x="1883" y="2169"/>
                  </a:lnTo>
                  <a:lnTo>
                    <a:pt x="1915" y="2195"/>
                  </a:lnTo>
                  <a:lnTo>
                    <a:pt x="1950" y="2217"/>
                  </a:lnTo>
                  <a:lnTo>
                    <a:pt x="1988" y="2234"/>
                  </a:lnTo>
                  <a:lnTo>
                    <a:pt x="2026" y="2247"/>
                  </a:lnTo>
                  <a:lnTo>
                    <a:pt x="2067" y="2255"/>
                  </a:lnTo>
                  <a:lnTo>
                    <a:pt x="2110" y="2259"/>
                  </a:lnTo>
                  <a:lnTo>
                    <a:pt x="2154" y="2257"/>
                  </a:lnTo>
                  <a:lnTo>
                    <a:pt x="2196" y="2250"/>
                  </a:lnTo>
                  <a:lnTo>
                    <a:pt x="2237" y="2238"/>
                  </a:lnTo>
                  <a:lnTo>
                    <a:pt x="2275" y="2222"/>
                  </a:lnTo>
                  <a:lnTo>
                    <a:pt x="2310" y="2201"/>
                  </a:lnTo>
                  <a:lnTo>
                    <a:pt x="2343" y="2177"/>
                  </a:lnTo>
                  <a:lnTo>
                    <a:pt x="2371" y="2150"/>
                  </a:lnTo>
                  <a:lnTo>
                    <a:pt x="2397" y="2119"/>
                  </a:lnTo>
                  <a:lnTo>
                    <a:pt x="2419" y="2085"/>
                  </a:lnTo>
                  <a:lnTo>
                    <a:pt x="2421" y="2085"/>
                  </a:lnTo>
                  <a:lnTo>
                    <a:pt x="2421" y="2084"/>
                  </a:lnTo>
                  <a:lnTo>
                    <a:pt x="2421" y="2083"/>
                  </a:lnTo>
                  <a:lnTo>
                    <a:pt x="2422" y="2080"/>
                  </a:lnTo>
                  <a:lnTo>
                    <a:pt x="2433" y="2059"/>
                  </a:lnTo>
                  <a:lnTo>
                    <a:pt x="2442" y="2037"/>
                  </a:lnTo>
                  <a:lnTo>
                    <a:pt x="2451" y="2024"/>
                  </a:lnTo>
                  <a:lnTo>
                    <a:pt x="2462" y="2009"/>
                  </a:lnTo>
                  <a:lnTo>
                    <a:pt x="2477" y="1994"/>
                  </a:lnTo>
                  <a:lnTo>
                    <a:pt x="2494" y="1978"/>
                  </a:lnTo>
                  <a:lnTo>
                    <a:pt x="2513" y="1962"/>
                  </a:lnTo>
                  <a:lnTo>
                    <a:pt x="2537" y="1946"/>
                  </a:lnTo>
                  <a:lnTo>
                    <a:pt x="2564" y="1928"/>
                  </a:lnTo>
                  <a:lnTo>
                    <a:pt x="2594" y="1912"/>
                  </a:lnTo>
                  <a:lnTo>
                    <a:pt x="2629" y="1895"/>
                  </a:lnTo>
                  <a:lnTo>
                    <a:pt x="2669" y="1879"/>
                  </a:lnTo>
                  <a:lnTo>
                    <a:pt x="2713" y="1863"/>
                  </a:lnTo>
                  <a:lnTo>
                    <a:pt x="2761" y="1848"/>
                  </a:lnTo>
                  <a:lnTo>
                    <a:pt x="2815" y="1835"/>
                  </a:lnTo>
                  <a:lnTo>
                    <a:pt x="2874" y="1822"/>
                  </a:lnTo>
                  <a:lnTo>
                    <a:pt x="2939" y="1810"/>
                  </a:lnTo>
                  <a:lnTo>
                    <a:pt x="2974" y="1804"/>
                  </a:lnTo>
                  <a:lnTo>
                    <a:pt x="3002" y="1798"/>
                  </a:lnTo>
                  <a:lnTo>
                    <a:pt x="3025" y="1793"/>
                  </a:lnTo>
                  <a:lnTo>
                    <a:pt x="3041" y="1788"/>
                  </a:lnTo>
                  <a:lnTo>
                    <a:pt x="3053" y="1784"/>
                  </a:lnTo>
                  <a:lnTo>
                    <a:pt x="3058" y="1780"/>
                  </a:lnTo>
                  <a:lnTo>
                    <a:pt x="3185" y="1767"/>
                  </a:lnTo>
                  <a:lnTo>
                    <a:pt x="3185" y="2723"/>
                  </a:lnTo>
                  <a:lnTo>
                    <a:pt x="3181" y="2751"/>
                  </a:lnTo>
                  <a:lnTo>
                    <a:pt x="3173" y="2777"/>
                  </a:lnTo>
                  <a:lnTo>
                    <a:pt x="3161" y="2799"/>
                  </a:lnTo>
                  <a:lnTo>
                    <a:pt x="3145" y="2820"/>
                  </a:lnTo>
                  <a:lnTo>
                    <a:pt x="3124" y="2837"/>
                  </a:lnTo>
                  <a:lnTo>
                    <a:pt x="3101" y="2849"/>
                  </a:lnTo>
                  <a:lnTo>
                    <a:pt x="3074" y="2857"/>
                  </a:lnTo>
                  <a:lnTo>
                    <a:pt x="3046" y="2860"/>
                  </a:lnTo>
                  <a:lnTo>
                    <a:pt x="200" y="2860"/>
                  </a:lnTo>
                  <a:lnTo>
                    <a:pt x="589" y="2505"/>
                  </a:lnTo>
                  <a:lnTo>
                    <a:pt x="638" y="2465"/>
                  </a:lnTo>
                  <a:lnTo>
                    <a:pt x="685" y="2431"/>
                  </a:lnTo>
                  <a:lnTo>
                    <a:pt x="730" y="2401"/>
                  </a:lnTo>
                  <a:lnTo>
                    <a:pt x="772" y="2375"/>
                  </a:lnTo>
                  <a:lnTo>
                    <a:pt x="811" y="2353"/>
                  </a:lnTo>
                  <a:lnTo>
                    <a:pt x="849" y="2334"/>
                  </a:lnTo>
                  <a:lnTo>
                    <a:pt x="884" y="2319"/>
                  </a:lnTo>
                  <a:lnTo>
                    <a:pt x="916" y="2307"/>
                  </a:lnTo>
                  <a:lnTo>
                    <a:pt x="946" y="2298"/>
                  </a:lnTo>
                  <a:lnTo>
                    <a:pt x="974" y="2291"/>
                  </a:lnTo>
                  <a:lnTo>
                    <a:pt x="999" y="2286"/>
                  </a:lnTo>
                  <a:lnTo>
                    <a:pt x="1023" y="2283"/>
                  </a:lnTo>
                  <a:lnTo>
                    <a:pt x="1043" y="2282"/>
                  </a:lnTo>
                  <a:lnTo>
                    <a:pt x="1063" y="2282"/>
                  </a:lnTo>
                  <a:lnTo>
                    <a:pt x="1079" y="2284"/>
                  </a:lnTo>
                  <a:lnTo>
                    <a:pt x="1095" y="2286"/>
                  </a:lnTo>
                  <a:lnTo>
                    <a:pt x="1107" y="2288"/>
                  </a:lnTo>
                  <a:lnTo>
                    <a:pt x="1117" y="2291"/>
                  </a:lnTo>
                  <a:lnTo>
                    <a:pt x="1125" y="2294"/>
                  </a:lnTo>
                  <a:lnTo>
                    <a:pt x="1164" y="2311"/>
                  </a:lnTo>
                  <a:lnTo>
                    <a:pt x="1204" y="2323"/>
                  </a:lnTo>
                  <a:lnTo>
                    <a:pt x="1246" y="2330"/>
                  </a:lnTo>
                  <a:lnTo>
                    <a:pt x="1287" y="2333"/>
                  </a:lnTo>
                  <a:lnTo>
                    <a:pt x="1329" y="2330"/>
                  </a:lnTo>
                  <a:lnTo>
                    <a:pt x="1371" y="2323"/>
                  </a:lnTo>
                  <a:lnTo>
                    <a:pt x="1411" y="2310"/>
                  </a:lnTo>
                  <a:lnTo>
                    <a:pt x="1450" y="2293"/>
                  </a:lnTo>
                  <a:lnTo>
                    <a:pt x="1487" y="2269"/>
                  </a:lnTo>
                  <a:lnTo>
                    <a:pt x="1522" y="2242"/>
                  </a:lnTo>
                  <a:lnTo>
                    <a:pt x="1552" y="2210"/>
                  </a:lnTo>
                  <a:lnTo>
                    <a:pt x="1577" y="2177"/>
                  </a:lnTo>
                  <a:lnTo>
                    <a:pt x="1599" y="2140"/>
                  </a:lnTo>
                  <a:lnTo>
                    <a:pt x="1614" y="2102"/>
                  </a:lnTo>
                  <a:lnTo>
                    <a:pt x="1625" y="2063"/>
                  </a:lnTo>
                  <a:lnTo>
                    <a:pt x="1633" y="2023"/>
                  </a:lnTo>
                  <a:lnTo>
                    <a:pt x="1634" y="1982"/>
                  </a:lnTo>
                  <a:lnTo>
                    <a:pt x="1631" y="1941"/>
                  </a:lnTo>
                  <a:lnTo>
                    <a:pt x="1623" y="1902"/>
                  </a:lnTo>
                  <a:lnTo>
                    <a:pt x="1610" y="1862"/>
                  </a:lnTo>
                  <a:lnTo>
                    <a:pt x="1593" y="1825"/>
                  </a:lnTo>
                  <a:lnTo>
                    <a:pt x="1570" y="1789"/>
                  </a:lnTo>
                  <a:lnTo>
                    <a:pt x="1543" y="1756"/>
                  </a:lnTo>
                  <a:lnTo>
                    <a:pt x="1511" y="1725"/>
                  </a:lnTo>
                  <a:lnTo>
                    <a:pt x="1476" y="1700"/>
                  </a:lnTo>
                  <a:lnTo>
                    <a:pt x="1438" y="1679"/>
                  </a:lnTo>
                  <a:lnTo>
                    <a:pt x="1399" y="1663"/>
                  </a:lnTo>
                  <a:lnTo>
                    <a:pt x="1361" y="1642"/>
                  </a:lnTo>
                  <a:lnTo>
                    <a:pt x="1327" y="1620"/>
                  </a:lnTo>
                  <a:lnTo>
                    <a:pt x="1297" y="1595"/>
                  </a:lnTo>
                  <a:lnTo>
                    <a:pt x="1272" y="1572"/>
                  </a:lnTo>
                  <a:lnTo>
                    <a:pt x="1251" y="1548"/>
                  </a:lnTo>
                  <a:lnTo>
                    <a:pt x="1233" y="1524"/>
                  </a:lnTo>
                  <a:lnTo>
                    <a:pt x="1218" y="1502"/>
                  </a:lnTo>
                  <a:lnTo>
                    <a:pt x="1207" y="1482"/>
                  </a:lnTo>
                  <a:lnTo>
                    <a:pt x="1199" y="1462"/>
                  </a:lnTo>
                  <a:lnTo>
                    <a:pt x="1193" y="1447"/>
                  </a:lnTo>
                  <a:lnTo>
                    <a:pt x="1184" y="1413"/>
                  </a:lnTo>
                  <a:lnTo>
                    <a:pt x="1170" y="1379"/>
                  </a:lnTo>
                  <a:lnTo>
                    <a:pt x="1154" y="1348"/>
                  </a:lnTo>
                  <a:lnTo>
                    <a:pt x="1133" y="1317"/>
                  </a:lnTo>
                  <a:lnTo>
                    <a:pt x="1109" y="1288"/>
                  </a:lnTo>
                  <a:lnTo>
                    <a:pt x="1078" y="1258"/>
                  </a:lnTo>
                  <a:lnTo>
                    <a:pt x="1043" y="1233"/>
                  </a:lnTo>
                  <a:lnTo>
                    <a:pt x="1008" y="1213"/>
                  </a:lnTo>
                  <a:lnTo>
                    <a:pt x="969" y="1196"/>
                  </a:lnTo>
                  <a:lnTo>
                    <a:pt x="930" y="1185"/>
                  </a:lnTo>
                  <a:lnTo>
                    <a:pt x="889" y="1179"/>
                  </a:lnTo>
                  <a:lnTo>
                    <a:pt x="848" y="1178"/>
                  </a:lnTo>
                  <a:lnTo>
                    <a:pt x="807" y="1181"/>
                  </a:lnTo>
                  <a:lnTo>
                    <a:pt x="766" y="1188"/>
                  </a:lnTo>
                  <a:lnTo>
                    <a:pt x="727" y="1201"/>
                  </a:lnTo>
                  <a:lnTo>
                    <a:pt x="689" y="1219"/>
                  </a:lnTo>
                  <a:lnTo>
                    <a:pt x="653" y="1241"/>
                  </a:lnTo>
                  <a:lnTo>
                    <a:pt x="619" y="1268"/>
                  </a:lnTo>
                  <a:lnTo>
                    <a:pt x="589" y="1300"/>
                  </a:lnTo>
                  <a:lnTo>
                    <a:pt x="564" y="1333"/>
                  </a:lnTo>
                  <a:lnTo>
                    <a:pt x="543" y="1369"/>
                  </a:lnTo>
                  <a:lnTo>
                    <a:pt x="527" y="1406"/>
                  </a:lnTo>
                  <a:lnTo>
                    <a:pt x="516" y="1445"/>
                  </a:lnTo>
                  <a:lnTo>
                    <a:pt x="509" y="1485"/>
                  </a:lnTo>
                  <a:lnTo>
                    <a:pt x="507" y="1525"/>
                  </a:lnTo>
                  <a:lnTo>
                    <a:pt x="509" y="1565"/>
                  </a:lnTo>
                  <a:lnTo>
                    <a:pt x="508" y="1566"/>
                  </a:lnTo>
                  <a:lnTo>
                    <a:pt x="508" y="1567"/>
                  </a:lnTo>
                  <a:lnTo>
                    <a:pt x="509" y="1568"/>
                  </a:lnTo>
                  <a:lnTo>
                    <a:pt x="510" y="1571"/>
                  </a:lnTo>
                  <a:lnTo>
                    <a:pt x="515" y="1593"/>
                  </a:lnTo>
                  <a:lnTo>
                    <a:pt x="520" y="1617"/>
                  </a:lnTo>
                  <a:lnTo>
                    <a:pt x="521" y="1633"/>
                  </a:lnTo>
                  <a:lnTo>
                    <a:pt x="520" y="1651"/>
                  </a:lnTo>
                  <a:lnTo>
                    <a:pt x="518" y="1671"/>
                  </a:lnTo>
                  <a:lnTo>
                    <a:pt x="514" y="1694"/>
                  </a:lnTo>
                  <a:lnTo>
                    <a:pt x="507" y="1719"/>
                  </a:lnTo>
                  <a:lnTo>
                    <a:pt x="499" y="1747"/>
                  </a:lnTo>
                  <a:lnTo>
                    <a:pt x="488" y="1776"/>
                  </a:lnTo>
                  <a:lnTo>
                    <a:pt x="473" y="1807"/>
                  </a:lnTo>
                  <a:lnTo>
                    <a:pt x="455" y="1842"/>
                  </a:lnTo>
                  <a:lnTo>
                    <a:pt x="433" y="1877"/>
                  </a:lnTo>
                  <a:lnTo>
                    <a:pt x="407" y="1916"/>
                  </a:lnTo>
                  <a:lnTo>
                    <a:pt x="377" y="1957"/>
                  </a:lnTo>
                  <a:lnTo>
                    <a:pt x="343" y="2000"/>
                  </a:lnTo>
                  <a:lnTo>
                    <a:pt x="303" y="2046"/>
                  </a:lnTo>
                  <a:lnTo>
                    <a:pt x="258" y="2093"/>
                  </a:lnTo>
                  <a:lnTo>
                    <a:pt x="236" y="2115"/>
                  </a:lnTo>
                  <a:lnTo>
                    <a:pt x="218" y="2134"/>
                  </a:lnTo>
                  <a:lnTo>
                    <a:pt x="204" y="2151"/>
                  </a:lnTo>
                  <a:lnTo>
                    <a:pt x="193" y="2164"/>
                  </a:lnTo>
                  <a:lnTo>
                    <a:pt x="185" y="2175"/>
                  </a:lnTo>
                  <a:lnTo>
                    <a:pt x="181" y="2183"/>
                  </a:lnTo>
                  <a:lnTo>
                    <a:pt x="179" y="2188"/>
                  </a:lnTo>
                  <a:lnTo>
                    <a:pt x="0" y="2352"/>
                  </a:lnTo>
                  <a:lnTo>
                    <a:pt x="0" y="138"/>
                  </a:lnTo>
                  <a:lnTo>
                    <a:pt x="3" y="109"/>
                  </a:lnTo>
                  <a:lnTo>
                    <a:pt x="11" y="84"/>
                  </a:lnTo>
                  <a:lnTo>
                    <a:pt x="24" y="60"/>
                  </a:lnTo>
                  <a:lnTo>
                    <a:pt x="40" y="40"/>
                  </a:lnTo>
                  <a:lnTo>
                    <a:pt x="60" y="24"/>
                  </a:lnTo>
                  <a:lnTo>
                    <a:pt x="84" y="11"/>
                  </a:lnTo>
                  <a:lnTo>
                    <a:pt x="110" y="4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 dirty="0"/>
            </a:p>
          </p:txBody>
        </p:sp>
        <p:sp>
          <p:nvSpPr>
            <p:cNvPr id="95" name="Freeform 595"/>
            <p:cNvSpPr>
              <a:spLocks/>
            </p:cNvSpPr>
            <p:nvPr/>
          </p:nvSpPr>
          <p:spPr bwMode="auto">
            <a:xfrm>
              <a:off x="2481263" y="5610225"/>
              <a:ext cx="239712" cy="95250"/>
            </a:xfrm>
            <a:custGeom>
              <a:avLst/>
              <a:gdLst>
                <a:gd name="T0" fmla="*/ 138 w 1515"/>
                <a:gd name="T1" fmla="*/ 0 h 601"/>
                <a:gd name="T2" fmla="*/ 1377 w 1515"/>
                <a:gd name="T3" fmla="*/ 0 h 601"/>
                <a:gd name="T4" fmla="*/ 1404 w 1515"/>
                <a:gd name="T5" fmla="*/ 3 h 601"/>
                <a:gd name="T6" fmla="*/ 1431 w 1515"/>
                <a:gd name="T7" fmla="*/ 10 h 601"/>
                <a:gd name="T8" fmla="*/ 1454 w 1515"/>
                <a:gd name="T9" fmla="*/ 23 h 601"/>
                <a:gd name="T10" fmla="*/ 1474 w 1515"/>
                <a:gd name="T11" fmla="*/ 40 h 601"/>
                <a:gd name="T12" fmla="*/ 1491 w 1515"/>
                <a:gd name="T13" fmla="*/ 60 h 601"/>
                <a:gd name="T14" fmla="*/ 1504 w 1515"/>
                <a:gd name="T15" fmla="*/ 83 h 601"/>
                <a:gd name="T16" fmla="*/ 1512 w 1515"/>
                <a:gd name="T17" fmla="*/ 109 h 601"/>
                <a:gd name="T18" fmla="*/ 1515 w 1515"/>
                <a:gd name="T19" fmla="*/ 137 h 601"/>
                <a:gd name="T20" fmla="*/ 1515 w 1515"/>
                <a:gd name="T21" fmla="*/ 465 h 601"/>
                <a:gd name="T22" fmla="*/ 1512 w 1515"/>
                <a:gd name="T23" fmla="*/ 492 h 601"/>
                <a:gd name="T24" fmla="*/ 1504 w 1515"/>
                <a:gd name="T25" fmla="*/ 518 h 601"/>
                <a:gd name="T26" fmla="*/ 1491 w 1515"/>
                <a:gd name="T27" fmla="*/ 541 h 601"/>
                <a:gd name="T28" fmla="*/ 1474 w 1515"/>
                <a:gd name="T29" fmla="*/ 561 h 601"/>
                <a:gd name="T30" fmla="*/ 1454 w 1515"/>
                <a:gd name="T31" fmla="*/ 578 h 601"/>
                <a:gd name="T32" fmla="*/ 1431 w 1515"/>
                <a:gd name="T33" fmla="*/ 590 h 601"/>
                <a:gd name="T34" fmla="*/ 1404 w 1515"/>
                <a:gd name="T35" fmla="*/ 598 h 601"/>
                <a:gd name="T36" fmla="*/ 1377 w 1515"/>
                <a:gd name="T37" fmla="*/ 601 h 601"/>
                <a:gd name="T38" fmla="*/ 138 w 1515"/>
                <a:gd name="T39" fmla="*/ 601 h 601"/>
                <a:gd name="T40" fmla="*/ 109 w 1515"/>
                <a:gd name="T41" fmla="*/ 598 h 601"/>
                <a:gd name="T42" fmla="*/ 84 w 1515"/>
                <a:gd name="T43" fmla="*/ 590 h 601"/>
                <a:gd name="T44" fmla="*/ 60 w 1515"/>
                <a:gd name="T45" fmla="*/ 578 h 601"/>
                <a:gd name="T46" fmla="*/ 40 w 1515"/>
                <a:gd name="T47" fmla="*/ 561 h 601"/>
                <a:gd name="T48" fmla="*/ 23 w 1515"/>
                <a:gd name="T49" fmla="*/ 541 h 601"/>
                <a:gd name="T50" fmla="*/ 10 w 1515"/>
                <a:gd name="T51" fmla="*/ 518 h 601"/>
                <a:gd name="T52" fmla="*/ 3 w 1515"/>
                <a:gd name="T53" fmla="*/ 492 h 601"/>
                <a:gd name="T54" fmla="*/ 0 w 1515"/>
                <a:gd name="T55" fmla="*/ 465 h 601"/>
                <a:gd name="T56" fmla="*/ 0 w 1515"/>
                <a:gd name="T57" fmla="*/ 137 h 601"/>
                <a:gd name="T58" fmla="*/ 3 w 1515"/>
                <a:gd name="T59" fmla="*/ 109 h 601"/>
                <a:gd name="T60" fmla="*/ 10 w 1515"/>
                <a:gd name="T61" fmla="*/ 83 h 601"/>
                <a:gd name="T62" fmla="*/ 23 w 1515"/>
                <a:gd name="T63" fmla="*/ 60 h 601"/>
                <a:gd name="T64" fmla="*/ 40 w 1515"/>
                <a:gd name="T65" fmla="*/ 40 h 601"/>
                <a:gd name="T66" fmla="*/ 60 w 1515"/>
                <a:gd name="T67" fmla="*/ 23 h 601"/>
                <a:gd name="T68" fmla="*/ 84 w 1515"/>
                <a:gd name="T69" fmla="*/ 10 h 601"/>
                <a:gd name="T70" fmla="*/ 109 w 1515"/>
                <a:gd name="T71" fmla="*/ 3 h 601"/>
                <a:gd name="T72" fmla="*/ 138 w 1515"/>
                <a:gd name="T73" fmla="*/ 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15" h="601">
                  <a:moveTo>
                    <a:pt x="138" y="0"/>
                  </a:moveTo>
                  <a:lnTo>
                    <a:pt x="1377" y="0"/>
                  </a:lnTo>
                  <a:lnTo>
                    <a:pt x="1404" y="3"/>
                  </a:lnTo>
                  <a:lnTo>
                    <a:pt x="1431" y="10"/>
                  </a:lnTo>
                  <a:lnTo>
                    <a:pt x="1454" y="23"/>
                  </a:lnTo>
                  <a:lnTo>
                    <a:pt x="1474" y="40"/>
                  </a:lnTo>
                  <a:lnTo>
                    <a:pt x="1491" y="60"/>
                  </a:lnTo>
                  <a:lnTo>
                    <a:pt x="1504" y="83"/>
                  </a:lnTo>
                  <a:lnTo>
                    <a:pt x="1512" y="109"/>
                  </a:lnTo>
                  <a:lnTo>
                    <a:pt x="1515" y="137"/>
                  </a:lnTo>
                  <a:lnTo>
                    <a:pt x="1515" y="465"/>
                  </a:lnTo>
                  <a:lnTo>
                    <a:pt x="1512" y="492"/>
                  </a:lnTo>
                  <a:lnTo>
                    <a:pt x="1504" y="518"/>
                  </a:lnTo>
                  <a:lnTo>
                    <a:pt x="1491" y="541"/>
                  </a:lnTo>
                  <a:lnTo>
                    <a:pt x="1474" y="561"/>
                  </a:lnTo>
                  <a:lnTo>
                    <a:pt x="1454" y="578"/>
                  </a:lnTo>
                  <a:lnTo>
                    <a:pt x="1431" y="590"/>
                  </a:lnTo>
                  <a:lnTo>
                    <a:pt x="1404" y="598"/>
                  </a:lnTo>
                  <a:lnTo>
                    <a:pt x="1377" y="601"/>
                  </a:lnTo>
                  <a:lnTo>
                    <a:pt x="138" y="601"/>
                  </a:lnTo>
                  <a:lnTo>
                    <a:pt x="109" y="598"/>
                  </a:lnTo>
                  <a:lnTo>
                    <a:pt x="84" y="590"/>
                  </a:lnTo>
                  <a:lnTo>
                    <a:pt x="60" y="578"/>
                  </a:lnTo>
                  <a:lnTo>
                    <a:pt x="40" y="561"/>
                  </a:lnTo>
                  <a:lnTo>
                    <a:pt x="23" y="541"/>
                  </a:lnTo>
                  <a:lnTo>
                    <a:pt x="10" y="518"/>
                  </a:lnTo>
                  <a:lnTo>
                    <a:pt x="3" y="492"/>
                  </a:lnTo>
                  <a:lnTo>
                    <a:pt x="0" y="465"/>
                  </a:lnTo>
                  <a:lnTo>
                    <a:pt x="0" y="137"/>
                  </a:lnTo>
                  <a:lnTo>
                    <a:pt x="3" y="109"/>
                  </a:lnTo>
                  <a:lnTo>
                    <a:pt x="10" y="83"/>
                  </a:lnTo>
                  <a:lnTo>
                    <a:pt x="23" y="60"/>
                  </a:lnTo>
                  <a:lnTo>
                    <a:pt x="40" y="40"/>
                  </a:lnTo>
                  <a:lnTo>
                    <a:pt x="60" y="23"/>
                  </a:lnTo>
                  <a:lnTo>
                    <a:pt x="84" y="10"/>
                  </a:lnTo>
                  <a:lnTo>
                    <a:pt x="109" y="3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 dirty="0"/>
            </a:p>
          </p:txBody>
        </p:sp>
      </p:grpSp>
      <p:sp>
        <p:nvSpPr>
          <p:cNvPr id="96" name="Freeform 684"/>
          <p:cNvSpPr>
            <a:spLocks/>
          </p:cNvSpPr>
          <p:nvPr/>
        </p:nvSpPr>
        <p:spPr bwMode="auto">
          <a:xfrm>
            <a:off x="11247155" y="4216202"/>
            <a:ext cx="524603" cy="648036"/>
          </a:xfrm>
          <a:custGeom>
            <a:avLst/>
            <a:gdLst>
              <a:gd name="T0" fmla="*/ 1880 w 2545"/>
              <a:gd name="T1" fmla="*/ 18 h 3145"/>
              <a:gd name="T2" fmla="*/ 2090 w 2545"/>
              <a:gd name="T3" fmla="*/ 95 h 3145"/>
              <a:gd name="T4" fmla="*/ 2273 w 2545"/>
              <a:gd name="T5" fmla="*/ 232 h 3145"/>
              <a:gd name="T6" fmla="*/ 2416 w 2545"/>
              <a:gd name="T7" fmla="*/ 425 h 3145"/>
              <a:gd name="T8" fmla="*/ 2510 w 2545"/>
              <a:gd name="T9" fmla="*/ 672 h 3145"/>
              <a:gd name="T10" fmla="*/ 2545 w 2545"/>
              <a:gd name="T11" fmla="*/ 970 h 3145"/>
              <a:gd name="T12" fmla="*/ 2511 w 2545"/>
              <a:gd name="T13" fmla="*/ 1324 h 3145"/>
              <a:gd name="T14" fmla="*/ 2402 w 2545"/>
              <a:gd name="T15" fmla="*/ 1691 h 3145"/>
              <a:gd name="T16" fmla="*/ 2232 w 2545"/>
              <a:gd name="T17" fmla="*/ 2013 h 3145"/>
              <a:gd name="T18" fmla="*/ 2010 w 2545"/>
              <a:gd name="T19" fmla="*/ 2276 h 3145"/>
              <a:gd name="T20" fmla="*/ 1745 w 2545"/>
              <a:gd name="T21" fmla="*/ 2466 h 3145"/>
              <a:gd name="T22" fmla="*/ 1446 w 2545"/>
              <a:gd name="T23" fmla="*/ 2573 h 3145"/>
              <a:gd name="T24" fmla="*/ 1133 w 2545"/>
              <a:gd name="T25" fmla="*/ 2585 h 3145"/>
              <a:gd name="T26" fmla="*/ 903 w 2545"/>
              <a:gd name="T27" fmla="*/ 2563 h 3145"/>
              <a:gd name="T28" fmla="*/ 731 w 2545"/>
              <a:gd name="T29" fmla="*/ 2532 h 3145"/>
              <a:gd name="T30" fmla="*/ 471 w 2545"/>
              <a:gd name="T31" fmla="*/ 2480 h 3145"/>
              <a:gd name="T32" fmla="*/ 388 w 2545"/>
              <a:gd name="T33" fmla="*/ 2467 h 3145"/>
              <a:gd name="T34" fmla="*/ 360 w 2545"/>
              <a:gd name="T35" fmla="*/ 2482 h 3145"/>
              <a:gd name="T36" fmla="*/ 359 w 2545"/>
              <a:gd name="T37" fmla="*/ 2571 h 3145"/>
              <a:gd name="T38" fmla="*/ 397 w 2545"/>
              <a:gd name="T39" fmla="*/ 2708 h 3145"/>
              <a:gd name="T40" fmla="*/ 483 w 2545"/>
              <a:gd name="T41" fmla="*/ 2857 h 3145"/>
              <a:gd name="T42" fmla="*/ 521 w 2545"/>
              <a:gd name="T43" fmla="*/ 2960 h 3145"/>
              <a:gd name="T44" fmla="*/ 491 w 2545"/>
              <a:gd name="T45" fmla="*/ 3065 h 3145"/>
              <a:gd name="T46" fmla="*/ 401 w 2545"/>
              <a:gd name="T47" fmla="*/ 3135 h 3145"/>
              <a:gd name="T48" fmla="*/ 292 w 2545"/>
              <a:gd name="T49" fmla="*/ 3136 h 3145"/>
              <a:gd name="T50" fmla="*/ 204 w 2545"/>
              <a:gd name="T51" fmla="*/ 3077 h 3145"/>
              <a:gd name="T52" fmla="*/ 93 w 2545"/>
              <a:gd name="T53" fmla="*/ 2901 h 3145"/>
              <a:gd name="T54" fmla="*/ 21 w 2545"/>
              <a:gd name="T55" fmla="*/ 2700 h 3145"/>
              <a:gd name="T56" fmla="*/ 0 w 2545"/>
              <a:gd name="T57" fmla="*/ 2498 h 3145"/>
              <a:gd name="T58" fmla="*/ 47 w 2545"/>
              <a:gd name="T59" fmla="*/ 2315 h 3145"/>
              <a:gd name="T60" fmla="*/ 108 w 2545"/>
              <a:gd name="T61" fmla="*/ 2226 h 3145"/>
              <a:gd name="T62" fmla="*/ 189 w 2545"/>
              <a:gd name="T63" fmla="*/ 2162 h 3145"/>
              <a:gd name="T64" fmla="*/ 309 w 2545"/>
              <a:gd name="T65" fmla="*/ 2119 h 3145"/>
              <a:gd name="T66" fmla="*/ 473 w 2545"/>
              <a:gd name="T67" fmla="*/ 2118 h 3145"/>
              <a:gd name="T68" fmla="*/ 601 w 2545"/>
              <a:gd name="T69" fmla="*/ 2114 h 3145"/>
              <a:gd name="T70" fmla="*/ 724 w 2545"/>
              <a:gd name="T71" fmla="*/ 2077 h 3145"/>
              <a:gd name="T72" fmla="*/ 845 w 2545"/>
              <a:gd name="T73" fmla="*/ 2009 h 3145"/>
              <a:gd name="T74" fmla="*/ 940 w 2545"/>
              <a:gd name="T75" fmla="*/ 1901 h 3145"/>
              <a:gd name="T76" fmla="*/ 971 w 2545"/>
              <a:gd name="T77" fmla="*/ 1827 h 3145"/>
              <a:gd name="T78" fmla="*/ 996 w 2545"/>
              <a:gd name="T79" fmla="*/ 1712 h 3145"/>
              <a:gd name="T80" fmla="*/ 1011 w 2545"/>
              <a:gd name="T81" fmla="*/ 1485 h 3145"/>
              <a:gd name="T82" fmla="*/ 976 w 2545"/>
              <a:gd name="T83" fmla="*/ 1221 h 3145"/>
              <a:gd name="T84" fmla="*/ 836 w 2545"/>
              <a:gd name="T85" fmla="*/ 1123 h 3145"/>
              <a:gd name="T86" fmla="*/ 663 w 2545"/>
              <a:gd name="T87" fmla="*/ 1056 h 3145"/>
              <a:gd name="T88" fmla="*/ 494 w 2545"/>
              <a:gd name="T89" fmla="*/ 946 h 3145"/>
              <a:gd name="T90" fmla="*/ 346 w 2545"/>
              <a:gd name="T91" fmla="*/ 787 h 3145"/>
              <a:gd name="T92" fmla="*/ 236 w 2545"/>
              <a:gd name="T93" fmla="*/ 572 h 3145"/>
              <a:gd name="T94" fmla="*/ 215 w 2545"/>
              <a:gd name="T95" fmla="*/ 425 h 3145"/>
              <a:gd name="T96" fmla="*/ 269 w 2545"/>
              <a:gd name="T97" fmla="*/ 331 h 3145"/>
              <a:gd name="T98" fmla="*/ 371 w 2545"/>
              <a:gd name="T99" fmla="*/ 286 h 3145"/>
              <a:gd name="T100" fmla="*/ 478 w 2545"/>
              <a:gd name="T101" fmla="*/ 309 h 3145"/>
              <a:gd name="T102" fmla="*/ 550 w 2545"/>
              <a:gd name="T103" fmla="*/ 390 h 3145"/>
              <a:gd name="T104" fmla="*/ 611 w 2545"/>
              <a:gd name="T105" fmla="*/ 542 h 3145"/>
              <a:gd name="T106" fmla="*/ 709 w 2545"/>
              <a:gd name="T107" fmla="*/ 663 h 3145"/>
              <a:gd name="T108" fmla="*/ 824 w 2545"/>
              <a:gd name="T109" fmla="*/ 739 h 3145"/>
              <a:gd name="T110" fmla="*/ 878 w 2545"/>
              <a:gd name="T111" fmla="*/ 634 h 3145"/>
              <a:gd name="T112" fmla="*/ 918 w 2545"/>
              <a:gd name="T113" fmla="*/ 418 h 3145"/>
              <a:gd name="T114" fmla="*/ 1006 w 2545"/>
              <a:gd name="T115" fmla="*/ 255 h 3145"/>
              <a:gd name="T116" fmla="*/ 1135 w 2545"/>
              <a:gd name="T117" fmla="*/ 138 h 3145"/>
              <a:gd name="T118" fmla="*/ 1294 w 2545"/>
              <a:gd name="T119" fmla="*/ 61 h 3145"/>
              <a:gd name="T120" fmla="*/ 1472 w 2545"/>
              <a:gd name="T121" fmla="*/ 17 h 3145"/>
              <a:gd name="T122" fmla="*/ 1661 w 2545"/>
              <a:gd name="T123" fmla="*/ 1 h 3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45" h="3145">
                <a:moveTo>
                  <a:pt x="1708" y="0"/>
                </a:moveTo>
                <a:lnTo>
                  <a:pt x="1767" y="2"/>
                </a:lnTo>
                <a:lnTo>
                  <a:pt x="1824" y="8"/>
                </a:lnTo>
                <a:lnTo>
                  <a:pt x="1880" y="18"/>
                </a:lnTo>
                <a:lnTo>
                  <a:pt x="1934" y="31"/>
                </a:lnTo>
                <a:lnTo>
                  <a:pt x="1988" y="49"/>
                </a:lnTo>
                <a:lnTo>
                  <a:pt x="2040" y="71"/>
                </a:lnTo>
                <a:lnTo>
                  <a:pt x="2090" y="95"/>
                </a:lnTo>
                <a:lnTo>
                  <a:pt x="2139" y="124"/>
                </a:lnTo>
                <a:lnTo>
                  <a:pt x="2186" y="157"/>
                </a:lnTo>
                <a:lnTo>
                  <a:pt x="2230" y="192"/>
                </a:lnTo>
                <a:lnTo>
                  <a:pt x="2273" y="232"/>
                </a:lnTo>
                <a:lnTo>
                  <a:pt x="2312" y="275"/>
                </a:lnTo>
                <a:lnTo>
                  <a:pt x="2350" y="322"/>
                </a:lnTo>
                <a:lnTo>
                  <a:pt x="2384" y="371"/>
                </a:lnTo>
                <a:lnTo>
                  <a:pt x="2416" y="425"/>
                </a:lnTo>
                <a:lnTo>
                  <a:pt x="2444" y="482"/>
                </a:lnTo>
                <a:lnTo>
                  <a:pt x="2469" y="542"/>
                </a:lnTo>
                <a:lnTo>
                  <a:pt x="2492" y="605"/>
                </a:lnTo>
                <a:lnTo>
                  <a:pt x="2510" y="672"/>
                </a:lnTo>
                <a:lnTo>
                  <a:pt x="2525" y="742"/>
                </a:lnTo>
                <a:lnTo>
                  <a:pt x="2535" y="815"/>
                </a:lnTo>
                <a:lnTo>
                  <a:pt x="2542" y="891"/>
                </a:lnTo>
                <a:lnTo>
                  <a:pt x="2545" y="970"/>
                </a:lnTo>
                <a:lnTo>
                  <a:pt x="2544" y="1052"/>
                </a:lnTo>
                <a:lnTo>
                  <a:pt x="2538" y="1137"/>
                </a:lnTo>
                <a:lnTo>
                  <a:pt x="2527" y="1226"/>
                </a:lnTo>
                <a:lnTo>
                  <a:pt x="2511" y="1324"/>
                </a:lnTo>
                <a:lnTo>
                  <a:pt x="2490" y="1419"/>
                </a:lnTo>
                <a:lnTo>
                  <a:pt x="2465" y="1512"/>
                </a:lnTo>
                <a:lnTo>
                  <a:pt x="2436" y="1603"/>
                </a:lnTo>
                <a:lnTo>
                  <a:pt x="2402" y="1691"/>
                </a:lnTo>
                <a:lnTo>
                  <a:pt x="2365" y="1777"/>
                </a:lnTo>
                <a:lnTo>
                  <a:pt x="2324" y="1859"/>
                </a:lnTo>
                <a:lnTo>
                  <a:pt x="2280" y="1938"/>
                </a:lnTo>
                <a:lnTo>
                  <a:pt x="2232" y="2013"/>
                </a:lnTo>
                <a:lnTo>
                  <a:pt x="2182" y="2085"/>
                </a:lnTo>
                <a:lnTo>
                  <a:pt x="2127" y="2153"/>
                </a:lnTo>
                <a:lnTo>
                  <a:pt x="2070" y="2216"/>
                </a:lnTo>
                <a:lnTo>
                  <a:pt x="2010" y="2276"/>
                </a:lnTo>
                <a:lnTo>
                  <a:pt x="1947" y="2331"/>
                </a:lnTo>
                <a:lnTo>
                  <a:pt x="1883" y="2381"/>
                </a:lnTo>
                <a:lnTo>
                  <a:pt x="1815" y="2426"/>
                </a:lnTo>
                <a:lnTo>
                  <a:pt x="1745" y="2466"/>
                </a:lnTo>
                <a:lnTo>
                  <a:pt x="1673" y="2502"/>
                </a:lnTo>
                <a:lnTo>
                  <a:pt x="1599" y="2531"/>
                </a:lnTo>
                <a:lnTo>
                  <a:pt x="1524" y="2554"/>
                </a:lnTo>
                <a:lnTo>
                  <a:pt x="1446" y="2573"/>
                </a:lnTo>
                <a:lnTo>
                  <a:pt x="1367" y="2585"/>
                </a:lnTo>
                <a:lnTo>
                  <a:pt x="1287" y="2590"/>
                </a:lnTo>
                <a:lnTo>
                  <a:pt x="1206" y="2589"/>
                </a:lnTo>
                <a:lnTo>
                  <a:pt x="1133" y="2585"/>
                </a:lnTo>
                <a:lnTo>
                  <a:pt x="1066" y="2581"/>
                </a:lnTo>
                <a:lnTo>
                  <a:pt x="1006" y="2575"/>
                </a:lnTo>
                <a:lnTo>
                  <a:pt x="951" y="2570"/>
                </a:lnTo>
                <a:lnTo>
                  <a:pt x="903" y="2563"/>
                </a:lnTo>
                <a:lnTo>
                  <a:pt x="859" y="2555"/>
                </a:lnTo>
                <a:lnTo>
                  <a:pt x="821" y="2547"/>
                </a:lnTo>
                <a:lnTo>
                  <a:pt x="788" y="2539"/>
                </a:lnTo>
                <a:lnTo>
                  <a:pt x="731" y="2532"/>
                </a:lnTo>
                <a:lnTo>
                  <a:pt x="670" y="2523"/>
                </a:lnTo>
                <a:lnTo>
                  <a:pt x="606" y="2511"/>
                </a:lnTo>
                <a:lnTo>
                  <a:pt x="539" y="2497"/>
                </a:lnTo>
                <a:lnTo>
                  <a:pt x="471" y="2480"/>
                </a:lnTo>
                <a:lnTo>
                  <a:pt x="445" y="2473"/>
                </a:lnTo>
                <a:lnTo>
                  <a:pt x="422" y="2469"/>
                </a:lnTo>
                <a:lnTo>
                  <a:pt x="403" y="2467"/>
                </a:lnTo>
                <a:lnTo>
                  <a:pt x="388" y="2467"/>
                </a:lnTo>
                <a:lnTo>
                  <a:pt x="377" y="2468"/>
                </a:lnTo>
                <a:lnTo>
                  <a:pt x="369" y="2469"/>
                </a:lnTo>
                <a:lnTo>
                  <a:pt x="365" y="2471"/>
                </a:lnTo>
                <a:lnTo>
                  <a:pt x="360" y="2482"/>
                </a:lnTo>
                <a:lnTo>
                  <a:pt x="356" y="2498"/>
                </a:lnTo>
                <a:lnTo>
                  <a:pt x="355" y="2518"/>
                </a:lnTo>
                <a:lnTo>
                  <a:pt x="356" y="2543"/>
                </a:lnTo>
                <a:lnTo>
                  <a:pt x="359" y="2571"/>
                </a:lnTo>
                <a:lnTo>
                  <a:pt x="365" y="2602"/>
                </a:lnTo>
                <a:lnTo>
                  <a:pt x="373" y="2635"/>
                </a:lnTo>
                <a:lnTo>
                  <a:pt x="384" y="2671"/>
                </a:lnTo>
                <a:lnTo>
                  <a:pt x="397" y="2708"/>
                </a:lnTo>
                <a:lnTo>
                  <a:pt x="414" y="2746"/>
                </a:lnTo>
                <a:lnTo>
                  <a:pt x="434" y="2783"/>
                </a:lnTo>
                <a:lnTo>
                  <a:pt x="457" y="2821"/>
                </a:lnTo>
                <a:lnTo>
                  <a:pt x="483" y="2857"/>
                </a:lnTo>
                <a:lnTo>
                  <a:pt x="500" y="2881"/>
                </a:lnTo>
                <a:lnTo>
                  <a:pt x="511" y="2907"/>
                </a:lnTo>
                <a:lnTo>
                  <a:pt x="518" y="2933"/>
                </a:lnTo>
                <a:lnTo>
                  <a:pt x="521" y="2960"/>
                </a:lnTo>
                <a:lnTo>
                  <a:pt x="520" y="2988"/>
                </a:lnTo>
                <a:lnTo>
                  <a:pt x="515" y="3015"/>
                </a:lnTo>
                <a:lnTo>
                  <a:pt x="506" y="3040"/>
                </a:lnTo>
                <a:lnTo>
                  <a:pt x="491" y="3065"/>
                </a:lnTo>
                <a:lnTo>
                  <a:pt x="474" y="3087"/>
                </a:lnTo>
                <a:lnTo>
                  <a:pt x="453" y="3106"/>
                </a:lnTo>
                <a:lnTo>
                  <a:pt x="428" y="3123"/>
                </a:lnTo>
                <a:lnTo>
                  <a:pt x="401" y="3135"/>
                </a:lnTo>
                <a:lnTo>
                  <a:pt x="373" y="3142"/>
                </a:lnTo>
                <a:lnTo>
                  <a:pt x="343" y="3145"/>
                </a:lnTo>
                <a:lnTo>
                  <a:pt x="317" y="3142"/>
                </a:lnTo>
                <a:lnTo>
                  <a:pt x="292" y="3136"/>
                </a:lnTo>
                <a:lnTo>
                  <a:pt x="267" y="3127"/>
                </a:lnTo>
                <a:lnTo>
                  <a:pt x="244" y="3114"/>
                </a:lnTo>
                <a:lnTo>
                  <a:pt x="223" y="3097"/>
                </a:lnTo>
                <a:lnTo>
                  <a:pt x="204" y="3077"/>
                </a:lnTo>
                <a:lnTo>
                  <a:pt x="173" y="3035"/>
                </a:lnTo>
                <a:lnTo>
                  <a:pt x="145" y="2993"/>
                </a:lnTo>
                <a:lnTo>
                  <a:pt x="119" y="2947"/>
                </a:lnTo>
                <a:lnTo>
                  <a:pt x="93" y="2901"/>
                </a:lnTo>
                <a:lnTo>
                  <a:pt x="72" y="2852"/>
                </a:lnTo>
                <a:lnTo>
                  <a:pt x="52" y="2802"/>
                </a:lnTo>
                <a:lnTo>
                  <a:pt x="35" y="2752"/>
                </a:lnTo>
                <a:lnTo>
                  <a:pt x="21" y="2700"/>
                </a:lnTo>
                <a:lnTo>
                  <a:pt x="10" y="2650"/>
                </a:lnTo>
                <a:lnTo>
                  <a:pt x="3" y="2598"/>
                </a:lnTo>
                <a:lnTo>
                  <a:pt x="0" y="2548"/>
                </a:lnTo>
                <a:lnTo>
                  <a:pt x="0" y="2498"/>
                </a:lnTo>
                <a:lnTo>
                  <a:pt x="5" y="2450"/>
                </a:lnTo>
                <a:lnTo>
                  <a:pt x="14" y="2403"/>
                </a:lnTo>
                <a:lnTo>
                  <a:pt x="27" y="2357"/>
                </a:lnTo>
                <a:lnTo>
                  <a:pt x="47" y="2315"/>
                </a:lnTo>
                <a:lnTo>
                  <a:pt x="70" y="2274"/>
                </a:lnTo>
                <a:lnTo>
                  <a:pt x="81" y="2258"/>
                </a:lnTo>
                <a:lnTo>
                  <a:pt x="93" y="2242"/>
                </a:lnTo>
                <a:lnTo>
                  <a:pt x="108" y="2226"/>
                </a:lnTo>
                <a:lnTo>
                  <a:pt x="126" y="2208"/>
                </a:lnTo>
                <a:lnTo>
                  <a:pt x="145" y="2192"/>
                </a:lnTo>
                <a:lnTo>
                  <a:pt x="166" y="2176"/>
                </a:lnTo>
                <a:lnTo>
                  <a:pt x="189" y="2162"/>
                </a:lnTo>
                <a:lnTo>
                  <a:pt x="215" y="2149"/>
                </a:lnTo>
                <a:lnTo>
                  <a:pt x="244" y="2136"/>
                </a:lnTo>
                <a:lnTo>
                  <a:pt x="275" y="2126"/>
                </a:lnTo>
                <a:lnTo>
                  <a:pt x="309" y="2119"/>
                </a:lnTo>
                <a:lnTo>
                  <a:pt x="346" y="2114"/>
                </a:lnTo>
                <a:lnTo>
                  <a:pt x="385" y="2112"/>
                </a:lnTo>
                <a:lnTo>
                  <a:pt x="428" y="2113"/>
                </a:lnTo>
                <a:lnTo>
                  <a:pt x="473" y="2118"/>
                </a:lnTo>
                <a:lnTo>
                  <a:pt x="522" y="2127"/>
                </a:lnTo>
                <a:lnTo>
                  <a:pt x="546" y="2124"/>
                </a:lnTo>
                <a:lnTo>
                  <a:pt x="572" y="2119"/>
                </a:lnTo>
                <a:lnTo>
                  <a:pt x="601" y="2114"/>
                </a:lnTo>
                <a:lnTo>
                  <a:pt x="630" y="2107"/>
                </a:lnTo>
                <a:lnTo>
                  <a:pt x="662" y="2099"/>
                </a:lnTo>
                <a:lnTo>
                  <a:pt x="692" y="2089"/>
                </a:lnTo>
                <a:lnTo>
                  <a:pt x="724" y="2077"/>
                </a:lnTo>
                <a:lnTo>
                  <a:pt x="756" y="2063"/>
                </a:lnTo>
                <a:lnTo>
                  <a:pt x="786" y="2047"/>
                </a:lnTo>
                <a:lnTo>
                  <a:pt x="817" y="2029"/>
                </a:lnTo>
                <a:lnTo>
                  <a:pt x="845" y="2009"/>
                </a:lnTo>
                <a:lnTo>
                  <a:pt x="872" y="1986"/>
                </a:lnTo>
                <a:lnTo>
                  <a:pt x="897" y="1960"/>
                </a:lnTo>
                <a:lnTo>
                  <a:pt x="920" y="1932"/>
                </a:lnTo>
                <a:lnTo>
                  <a:pt x="940" y="1901"/>
                </a:lnTo>
                <a:lnTo>
                  <a:pt x="957" y="1866"/>
                </a:lnTo>
                <a:lnTo>
                  <a:pt x="970" y="1829"/>
                </a:lnTo>
                <a:lnTo>
                  <a:pt x="970" y="1828"/>
                </a:lnTo>
                <a:lnTo>
                  <a:pt x="971" y="1827"/>
                </a:lnTo>
                <a:lnTo>
                  <a:pt x="973" y="1820"/>
                </a:lnTo>
                <a:lnTo>
                  <a:pt x="974" y="1813"/>
                </a:lnTo>
                <a:lnTo>
                  <a:pt x="986" y="1763"/>
                </a:lnTo>
                <a:lnTo>
                  <a:pt x="996" y="1712"/>
                </a:lnTo>
                <a:lnTo>
                  <a:pt x="1004" y="1659"/>
                </a:lnTo>
                <a:lnTo>
                  <a:pt x="1009" y="1603"/>
                </a:lnTo>
                <a:lnTo>
                  <a:pt x="1012" y="1545"/>
                </a:lnTo>
                <a:lnTo>
                  <a:pt x="1011" y="1485"/>
                </a:lnTo>
                <a:lnTo>
                  <a:pt x="1008" y="1423"/>
                </a:lnTo>
                <a:lnTo>
                  <a:pt x="1001" y="1358"/>
                </a:lnTo>
                <a:lnTo>
                  <a:pt x="990" y="1291"/>
                </a:lnTo>
                <a:lnTo>
                  <a:pt x="976" y="1221"/>
                </a:lnTo>
                <a:lnTo>
                  <a:pt x="957" y="1151"/>
                </a:lnTo>
                <a:lnTo>
                  <a:pt x="918" y="1144"/>
                </a:lnTo>
                <a:lnTo>
                  <a:pt x="877" y="1134"/>
                </a:lnTo>
                <a:lnTo>
                  <a:pt x="836" y="1123"/>
                </a:lnTo>
                <a:lnTo>
                  <a:pt x="793" y="1110"/>
                </a:lnTo>
                <a:lnTo>
                  <a:pt x="750" y="1094"/>
                </a:lnTo>
                <a:lnTo>
                  <a:pt x="706" y="1077"/>
                </a:lnTo>
                <a:lnTo>
                  <a:pt x="663" y="1056"/>
                </a:lnTo>
                <a:lnTo>
                  <a:pt x="620" y="1032"/>
                </a:lnTo>
                <a:lnTo>
                  <a:pt x="577" y="1007"/>
                </a:lnTo>
                <a:lnTo>
                  <a:pt x="535" y="978"/>
                </a:lnTo>
                <a:lnTo>
                  <a:pt x="494" y="946"/>
                </a:lnTo>
                <a:lnTo>
                  <a:pt x="454" y="912"/>
                </a:lnTo>
                <a:lnTo>
                  <a:pt x="416" y="873"/>
                </a:lnTo>
                <a:lnTo>
                  <a:pt x="380" y="832"/>
                </a:lnTo>
                <a:lnTo>
                  <a:pt x="346" y="787"/>
                </a:lnTo>
                <a:lnTo>
                  <a:pt x="314" y="739"/>
                </a:lnTo>
                <a:lnTo>
                  <a:pt x="285" y="687"/>
                </a:lnTo>
                <a:lnTo>
                  <a:pt x="259" y="631"/>
                </a:lnTo>
                <a:lnTo>
                  <a:pt x="236" y="572"/>
                </a:lnTo>
                <a:lnTo>
                  <a:pt x="217" y="509"/>
                </a:lnTo>
                <a:lnTo>
                  <a:pt x="212" y="480"/>
                </a:lnTo>
                <a:lnTo>
                  <a:pt x="211" y="452"/>
                </a:lnTo>
                <a:lnTo>
                  <a:pt x="215" y="425"/>
                </a:lnTo>
                <a:lnTo>
                  <a:pt x="223" y="399"/>
                </a:lnTo>
                <a:lnTo>
                  <a:pt x="235" y="373"/>
                </a:lnTo>
                <a:lnTo>
                  <a:pt x="250" y="351"/>
                </a:lnTo>
                <a:lnTo>
                  <a:pt x="269" y="331"/>
                </a:lnTo>
                <a:lnTo>
                  <a:pt x="291" y="315"/>
                </a:lnTo>
                <a:lnTo>
                  <a:pt x="315" y="300"/>
                </a:lnTo>
                <a:lnTo>
                  <a:pt x="342" y="291"/>
                </a:lnTo>
                <a:lnTo>
                  <a:pt x="371" y="286"/>
                </a:lnTo>
                <a:lnTo>
                  <a:pt x="399" y="285"/>
                </a:lnTo>
                <a:lnTo>
                  <a:pt x="427" y="289"/>
                </a:lnTo>
                <a:lnTo>
                  <a:pt x="453" y="297"/>
                </a:lnTo>
                <a:lnTo>
                  <a:pt x="478" y="309"/>
                </a:lnTo>
                <a:lnTo>
                  <a:pt x="501" y="325"/>
                </a:lnTo>
                <a:lnTo>
                  <a:pt x="520" y="343"/>
                </a:lnTo>
                <a:lnTo>
                  <a:pt x="537" y="365"/>
                </a:lnTo>
                <a:lnTo>
                  <a:pt x="550" y="390"/>
                </a:lnTo>
                <a:lnTo>
                  <a:pt x="560" y="417"/>
                </a:lnTo>
                <a:lnTo>
                  <a:pt x="575" y="462"/>
                </a:lnTo>
                <a:lnTo>
                  <a:pt x="592" y="504"/>
                </a:lnTo>
                <a:lnTo>
                  <a:pt x="611" y="542"/>
                </a:lnTo>
                <a:lnTo>
                  <a:pt x="633" y="577"/>
                </a:lnTo>
                <a:lnTo>
                  <a:pt x="657" y="608"/>
                </a:lnTo>
                <a:lnTo>
                  <a:pt x="682" y="636"/>
                </a:lnTo>
                <a:lnTo>
                  <a:pt x="709" y="663"/>
                </a:lnTo>
                <a:lnTo>
                  <a:pt x="737" y="685"/>
                </a:lnTo>
                <a:lnTo>
                  <a:pt x="765" y="705"/>
                </a:lnTo>
                <a:lnTo>
                  <a:pt x="794" y="724"/>
                </a:lnTo>
                <a:lnTo>
                  <a:pt x="824" y="739"/>
                </a:lnTo>
                <a:lnTo>
                  <a:pt x="852" y="753"/>
                </a:lnTo>
                <a:lnTo>
                  <a:pt x="882" y="764"/>
                </a:lnTo>
                <a:lnTo>
                  <a:pt x="878" y="697"/>
                </a:lnTo>
                <a:lnTo>
                  <a:pt x="878" y="634"/>
                </a:lnTo>
                <a:lnTo>
                  <a:pt x="884" y="575"/>
                </a:lnTo>
                <a:lnTo>
                  <a:pt x="892" y="519"/>
                </a:lnTo>
                <a:lnTo>
                  <a:pt x="903" y="466"/>
                </a:lnTo>
                <a:lnTo>
                  <a:pt x="918" y="418"/>
                </a:lnTo>
                <a:lnTo>
                  <a:pt x="935" y="372"/>
                </a:lnTo>
                <a:lnTo>
                  <a:pt x="957" y="330"/>
                </a:lnTo>
                <a:lnTo>
                  <a:pt x="980" y="290"/>
                </a:lnTo>
                <a:lnTo>
                  <a:pt x="1006" y="255"/>
                </a:lnTo>
                <a:lnTo>
                  <a:pt x="1036" y="222"/>
                </a:lnTo>
                <a:lnTo>
                  <a:pt x="1066" y="190"/>
                </a:lnTo>
                <a:lnTo>
                  <a:pt x="1099" y="163"/>
                </a:lnTo>
                <a:lnTo>
                  <a:pt x="1135" y="138"/>
                </a:lnTo>
                <a:lnTo>
                  <a:pt x="1172" y="115"/>
                </a:lnTo>
                <a:lnTo>
                  <a:pt x="1211" y="94"/>
                </a:lnTo>
                <a:lnTo>
                  <a:pt x="1251" y="77"/>
                </a:lnTo>
                <a:lnTo>
                  <a:pt x="1294" y="61"/>
                </a:lnTo>
                <a:lnTo>
                  <a:pt x="1336" y="46"/>
                </a:lnTo>
                <a:lnTo>
                  <a:pt x="1381" y="35"/>
                </a:lnTo>
                <a:lnTo>
                  <a:pt x="1427" y="25"/>
                </a:lnTo>
                <a:lnTo>
                  <a:pt x="1472" y="17"/>
                </a:lnTo>
                <a:lnTo>
                  <a:pt x="1519" y="11"/>
                </a:lnTo>
                <a:lnTo>
                  <a:pt x="1566" y="6"/>
                </a:lnTo>
                <a:lnTo>
                  <a:pt x="1613" y="3"/>
                </a:lnTo>
                <a:lnTo>
                  <a:pt x="1661" y="1"/>
                </a:lnTo>
                <a:lnTo>
                  <a:pt x="1708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 dirty="0"/>
          </a:p>
        </p:txBody>
      </p:sp>
      <p:sp>
        <p:nvSpPr>
          <p:cNvPr id="101" name="Freeform 548"/>
          <p:cNvSpPr>
            <a:spLocks/>
          </p:cNvSpPr>
          <p:nvPr/>
        </p:nvSpPr>
        <p:spPr bwMode="auto">
          <a:xfrm>
            <a:off x="11249055" y="1650368"/>
            <a:ext cx="586796" cy="371064"/>
          </a:xfrm>
          <a:custGeom>
            <a:avLst/>
            <a:gdLst>
              <a:gd name="T0" fmla="*/ 1590 w 3400"/>
              <a:gd name="T1" fmla="*/ 0 h 2146"/>
              <a:gd name="T2" fmla="*/ 1640 w 3400"/>
              <a:gd name="T3" fmla="*/ 11 h 2146"/>
              <a:gd name="T4" fmla="*/ 1680 w 3400"/>
              <a:gd name="T5" fmla="*/ 37 h 2146"/>
              <a:gd name="T6" fmla="*/ 1707 w 3400"/>
              <a:gd name="T7" fmla="*/ 78 h 2146"/>
              <a:gd name="T8" fmla="*/ 1960 w 3400"/>
              <a:gd name="T9" fmla="*/ 1544 h 2146"/>
              <a:gd name="T10" fmla="*/ 2051 w 3400"/>
              <a:gd name="T11" fmla="*/ 1320 h 2146"/>
              <a:gd name="T12" fmla="*/ 2085 w 3400"/>
              <a:gd name="T13" fmla="*/ 1284 h 2146"/>
              <a:gd name="T14" fmla="*/ 2131 w 3400"/>
              <a:gd name="T15" fmla="*/ 1264 h 2146"/>
              <a:gd name="T16" fmla="*/ 3273 w 3400"/>
              <a:gd name="T17" fmla="*/ 1262 h 2146"/>
              <a:gd name="T18" fmla="*/ 3323 w 3400"/>
              <a:gd name="T19" fmla="*/ 1272 h 2146"/>
              <a:gd name="T20" fmla="*/ 3363 w 3400"/>
              <a:gd name="T21" fmla="*/ 1299 h 2146"/>
              <a:gd name="T22" fmla="*/ 3389 w 3400"/>
              <a:gd name="T23" fmla="*/ 1339 h 2146"/>
              <a:gd name="T24" fmla="*/ 3400 w 3400"/>
              <a:gd name="T25" fmla="*/ 1388 h 2146"/>
              <a:gd name="T26" fmla="*/ 3389 w 3400"/>
              <a:gd name="T27" fmla="*/ 1438 h 2146"/>
              <a:gd name="T28" fmla="*/ 3363 w 3400"/>
              <a:gd name="T29" fmla="*/ 1478 h 2146"/>
              <a:gd name="T30" fmla="*/ 3323 w 3400"/>
              <a:gd name="T31" fmla="*/ 1504 h 2146"/>
              <a:gd name="T32" fmla="*/ 3273 w 3400"/>
              <a:gd name="T33" fmla="*/ 1515 h 2146"/>
              <a:gd name="T34" fmla="*/ 2029 w 3400"/>
              <a:gd name="T35" fmla="*/ 2054 h 2146"/>
              <a:gd name="T36" fmla="*/ 2004 w 3400"/>
              <a:gd name="T37" fmla="*/ 2094 h 2146"/>
              <a:gd name="T38" fmla="*/ 1967 w 3400"/>
              <a:gd name="T39" fmla="*/ 2121 h 2146"/>
              <a:gd name="T40" fmla="*/ 1922 w 3400"/>
              <a:gd name="T41" fmla="*/ 2133 h 2146"/>
              <a:gd name="T42" fmla="*/ 1872 w 3400"/>
              <a:gd name="T43" fmla="*/ 2128 h 2146"/>
              <a:gd name="T44" fmla="*/ 1825 w 3400"/>
              <a:gd name="T45" fmla="*/ 2100 h 2146"/>
              <a:gd name="T46" fmla="*/ 1795 w 3400"/>
              <a:gd name="T47" fmla="*/ 2056 h 2146"/>
              <a:gd name="T48" fmla="*/ 1587 w 3400"/>
              <a:gd name="T49" fmla="*/ 852 h 2146"/>
              <a:gd name="T50" fmla="*/ 1361 w 3400"/>
              <a:gd name="T51" fmla="*/ 2078 h 2146"/>
              <a:gd name="T52" fmla="*/ 1340 w 3400"/>
              <a:gd name="T53" fmla="*/ 2111 h 2146"/>
              <a:gd name="T54" fmla="*/ 1308 w 3400"/>
              <a:gd name="T55" fmla="*/ 2133 h 2146"/>
              <a:gd name="T56" fmla="*/ 1268 w 3400"/>
              <a:gd name="T57" fmla="*/ 2145 h 2146"/>
              <a:gd name="T58" fmla="*/ 1243 w 3400"/>
              <a:gd name="T59" fmla="*/ 2146 h 2146"/>
              <a:gd name="T60" fmla="*/ 1201 w 3400"/>
              <a:gd name="T61" fmla="*/ 2140 h 2146"/>
              <a:gd name="T62" fmla="*/ 1164 w 3400"/>
              <a:gd name="T63" fmla="*/ 2125 h 2146"/>
              <a:gd name="T64" fmla="*/ 1137 w 3400"/>
              <a:gd name="T65" fmla="*/ 2098 h 2146"/>
              <a:gd name="T66" fmla="*/ 1120 w 3400"/>
              <a:gd name="T67" fmla="*/ 2060 h 2146"/>
              <a:gd name="T68" fmla="*/ 843 w 3400"/>
              <a:gd name="T69" fmla="*/ 1449 h 2146"/>
              <a:gd name="T70" fmla="*/ 808 w 3400"/>
              <a:gd name="T71" fmla="*/ 1488 h 2146"/>
              <a:gd name="T72" fmla="*/ 760 w 3400"/>
              <a:gd name="T73" fmla="*/ 1512 h 2146"/>
              <a:gd name="T74" fmla="*/ 125 w 3400"/>
              <a:gd name="T75" fmla="*/ 1515 h 2146"/>
              <a:gd name="T76" fmla="*/ 77 w 3400"/>
              <a:gd name="T77" fmla="*/ 1504 h 2146"/>
              <a:gd name="T78" fmla="*/ 37 w 3400"/>
              <a:gd name="T79" fmla="*/ 1478 h 2146"/>
              <a:gd name="T80" fmla="*/ 9 w 3400"/>
              <a:gd name="T81" fmla="*/ 1438 h 2146"/>
              <a:gd name="T82" fmla="*/ 0 w 3400"/>
              <a:gd name="T83" fmla="*/ 1389 h 2146"/>
              <a:gd name="T84" fmla="*/ 9 w 3400"/>
              <a:gd name="T85" fmla="*/ 1339 h 2146"/>
              <a:gd name="T86" fmla="*/ 37 w 3400"/>
              <a:gd name="T87" fmla="*/ 1299 h 2146"/>
              <a:gd name="T88" fmla="*/ 77 w 3400"/>
              <a:gd name="T89" fmla="*/ 1273 h 2146"/>
              <a:gd name="T90" fmla="*/ 125 w 3400"/>
              <a:gd name="T91" fmla="*/ 1262 h 2146"/>
              <a:gd name="T92" fmla="*/ 902 w 3400"/>
              <a:gd name="T93" fmla="*/ 857 h 2146"/>
              <a:gd name="T94" fmla="*/ 935 w 3400"/>
              <a:gd name="T95" fmla="*/ 819 h 2146"/>
              <a:gd name="T96" fmla="*/ 981 w 3400"/>
              <a:gd name="T97" fmla="*/ 798 h 2146"/>
              <a:gd name="T98" fmla="*/ 1031 w 3400"/>
              <a:gd name="T99" fmla="*/ 797 h 2146"/>
              <a:gd name="T100" fmla="*/ 1078 w 3400"/>
              <a:gd name="T101" fmla="*/ 815 h 2146"/>
              <a:gd name="T102" fmla="*/ 1114 w 3400"/>
              <a:gd name="T103" fmla="*/ 849 h 2146"/>
              <a:gd name="T104" fmla="*/ 1134 w 3400"/>
              <a:gd name="T105" fmla="*/ 895 h 2146"/>
              <a:gd name="T106" fmla="*/ 1466 w 3400"/>
              <a:gd name="T107" fmla="*/ 103 h 2146"/>
              <a:gd name="T108" fmla="*/ 1484 w 3400"/>
              <a:gd name="T109" fmla="*/ 56 h 2146"/>
              <a:gd name="T110" fmla="*/ 1519 w 3400"/>
              <a:gd name="T111" fmla="*/ 22 h 2146"/>
              <a:gd name="T112" fmla="*/ 1564 w 3400"/>
              <a:gd name="T113" fmla="*/ 3 h 2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00" h="2146">
                <a:moveTo>
                  <a:pt x="1589" y="0"/>
                </a:moveTo>
                <a:lnTo>
                  <a:pt x="1590" y="0"/>
                </a:lnTo>
                <a:lnTo>
                  <a:pt x="1616" y="3"/>
                </a:lnTo>
                <a:lnTo>
                  <a:pt x="1640" y="11"/>
                </a:lnTo>
                <a:lnTo>
                  <a:pt x="1661" y="22"/>
                </a:lnTo>
                <a:lnTo>
                  <a:pt x="1680" y="37"/>
                </a:lnTo>
                <a:lnTo>
                  <a:pt x="1696" y="56"/>
                </a:lnTo>
                <a:lnTo>
                  <a:pt x="1707" y="78"/>
                </a:lnTo>
                <a:lnTo>
                  <a:pt x="1714" y="104"/>
                </a:lnTo>
                <a:lnTo>
                  <a:pt x="1960" y="1544"/>
                </a:lnTo>
                <a:lnTo>
                  <a:pt x="2039" y="1342"/>
                </a:lnTo>
                <a:lnTo>
                  <a:pt x="2051" y="1320"/>
                </a:lnTo>
                <a:lnTo>
                  <a:pt x="2066" y="1300"/>
                </a:lnTo>
                <a:lnTo>
                  <a:pt x="2085" y="1284"/>
                </a:lnTo>
                <a:lnTo>
                  <a:pt x="2107" y="1273"/>
                </a:lnTo>
                <a:lnTo>
                  <a:pt x="2131" y="1264"/>
                </a:lnTo>
                <a:lnTo>
                  <a:pt x="2157" y="1262"/>
                </a:lnTo>
                <a:lnTo>
                  <a:pt x="3273" y="1262"/>
                </a:lnTo>
                <a:lnTo>
                  <a:pt x="3299" y="1264"/>
                </a:lnTo>
                <a:lnTo>
                  <a:pt x="3323" y="1272"/>
                </a:lnTo>
                <a:lnTo>
                  <a:pt x="3344" y="1283"/>
                </a:lnTo>
                <a:lnTo>
                  <a:pt x="3363" y="1299"/>
                </a:lnTo>
                <a:lnTo>
                  <a:pt x="3378" y="1318"/>
                </a:lnTo>
                <a:lnTo>
                  <a:pt x="3389" y="1339"/>
                </a:lnTo>
                <a:lnTo>
                  <a:pt x="3397" y="1363"/>
                </a:lnTo>
                <a:lnTo>
                  <a:pt x="3400" y="1388"/>
                </a:lnTo>
                <a:lnTo>
                  <a:pt x="3397" y="1413"/>
                </a:lnTo>
                <a:lnTo>
                  <a:pt x="3389" y="1438"/>
                </a:lnTo>
                <a:lnTo>
                  <a:pt x="3378" y="1459"/>
                </a:lnTo>
                <a:lnTo>
                  <a:pt x="3363" y="1478"/>
                </a:lnTo>
                <a:lnTo>
                  <a:pt x="3344" y="1493"/>
                </a:lnTo>
                <a:lnTo>
                  <a:pt x="3323" y="1504"/>
                </a:lnTo>
                <a:lnTo>
                  <a:pt x="3299" y="1512"/>
                </a:lnTo>
                <a:lnTo>
                  <a:pt x="3273" y="1515"/>
                </a:lnTo>
                <a:lnTo>
                  <a:pt x="2242" y="1515"/>
                </a:lnTo>
                <a:lnTo>
                  <a:pt x="2029" y="2054"/>
                </a:lnTo>
                <a:lnTo>
                  <a:pt x="2018" y="2076"/>
                </a:lnTo>
                <a:lnTo>
                  <a:pt x="2004" y="2094"/>
                </a:lnTo>
                <a:lnTo>
                  <a:pt x="1987" y="2110"/>
                </a:lnTo>
                <a:lnTo>
                  <a:pt x="1967" y="2121"/>
                </a:lnTo>
                <a:lnTo>
                  <a:pt x="1946" y="2129"/>
                </a:lnTo>
                <a:lnTo>
                  <a:pt x="1922" y="2133"/>
                </a:lnTo>
                <a:lnTo>
                  <a:pt x="1898" y="2133"/>
                </a:lnTo>
                <a:lnTo>
                  <a:pt x="1872" y="2128"/>
                </a:lnTo>
                <a:lnTo>
                  <a:pt x="1847" y="2116"/>
                </a:lnTo>
                <a:lnTo>
                  <a:pt x="1825" y="2100"/>
                </a:lnTo>
                <a:lnTo>
                  <a:pt x="1809" y="2080"/>
                </a:lnTo>
                <a:lnTo>
                  <a:pt x="1795" y="2056"/>
                </a:lnTo>
                <a:lnTo>
                  <a:pt x="1787" y="2029"/>
                </a:lnTo>
                <a:lnTo>
                  <a:pt x="1587" y="852"/>
                </a:lnTo>
                <a:lnTo>
                  <a:pt x="1368" y="2057"/>
                </a:lnTo>
                <a:lnTo>
                  <a:pt x="1361" y="2078"/>
                </a:lnTo>
                <a:lnTo>
                  <a:pt x="1353" y="2096"/>
                </a:lnTo>
                <a:lnTo>
                  <a:pt x="1340" y="2111"/>
                </a:lnTo>
                <a:lnTo>
                  <a:pt x="1325" y="2124"/>
                </a:lnTo>
                <a:lnTo>
                  <a:pt x="1308" y="2133"/>
                </a:lnTo>
                <a:lnTo>
                  <a:pt x="1289" y="2140"/>
                </a:lnTo>
                <a:lnTo>
                  <a:pt x="1268" y="2145"/>
                </a:lnTo>
                <a:lnTo>
                  <a:pt x="1245" y="2146"/>
                </a:lnTo>
                <a:lnTo>
                  <a:pt x="1243" y="2146"/>
                </a:lnTo>
                <a:lnTo>
                  <a:pt x="1222" y="2145"/>
                </a:lnTo>
                <a:lnTo>
                  <a:pt x="1201" y="2140"/>
                </a:lnTo>
                <a:lnTo>
                  <a:pt x="1181" y="2134"/>
                </a:lnTo>
                <a:lnTo>
                  <a:pt x="1164" y="2125"/>
                </a:lnTo>
                <a:lnTo>
                  <a:pt x="1148" y="2113"/>
                </a:lnTo>
                <a:lnTo>
                  <a:pt x="1137" y="2098"/>
                </a:lnTo>
                <a:lnTo>
                  <a:pt x="1126" y="2081"/>
                </a:lnTo>
                <a:lnTo>
                  <a:pt x="1120" y="2060"/>
                </a:lnTo>
                <a:lnTo>
                  <a:pt x="953" y="1258"/>
                </a:lnTo>
                <a:lnTo>
                  <a:pt x="843" y="1449"/>
                </a:lnTo>
                <a:lnTo>
                  <a:pt x="827" y="1470"/>
                </a:lnTo>
                <a:lnTo>
                  <a:pt x="808" y="1488"/>
                </a:lnTo>
                <a:lnTo>
                  <a:pt x="786" y="1502"/>
                </a:lnTo>
                <a:lnTo>
                  <a:pt x="760" y="1512"/>
                </a:lnTo>
                <a:lnTo>
                  <a:pt x="735" y="1515"/>
                </a:lnTo>
                <a:lnTo>
                  <a:pt x="125" y="1515"/>
                </a:lnTo>
                <a:lnTo>
                  <a:pt x="100" y="1512"/>
                </a:lnTo>
                <a:lnTo>
                  <a:pt x="77" y="1504"/>
                </a:lnTo>
                <a:lnTo>
                  <a:pt x="56" y="1493"/>
                </a:lnTo>
                <a:lnTo>
                  <a:pt x="37" y="1478"/>
                </a:lnTo>
                <a:lnTo>
                  <a:pt x="21" y="1459"/>
                </a:lnTo>
                <a:lnTo>
                  <a:pt x="9" y="1438"/>
                </a:lnTo>
                <a:lnTo>
                  <a:pt x="2" y="1414"/>
                </a:lnTo>
                <a:lnTo>
                  <a:pt x="0" y="1389"/>
                </a:lnTo>
                <a:lnTo>
                  <a:pt x="2" y="1364"/>
                </a:lnTo>
                <a:lnTo>
                  <a:pt x="9" y="1339"/>
                </a:lnTo>
                <a:lnTo>
                  <a:pt x="21" y="1318"/>
                </a:lnTo>
                <a:lnTo>
                  <a:pt x="37" y="1299"/>
                </a:lnTo>
                <a:lnTo>
                  <a:pt x="56" y="1284"/>
                </a:lnTo>
                <a:lnTo>
                  <a:pt x="77" y="1273"/>
                </a:lnTo>
                <a:lnTo>
                  <a:pt x="100" y="1265"/>
                </a:lnTo>
                <a:lnTo>
                  <a:pt x="125" y="1262"/>
                </a:lnTo>
                <a:lnTo>
                  <a:pt x="663" y="1262"/>
                </a:lnTo>
                <a:lnTo>
                  <a:pt x="902" y="857"/>
                </a:lnTo>
                <a:lnTo>
                  <a:pt x="917" y="836"/>
                </a:lnTo>
                <a:lnTo>
                  <a:pt x="935" y="819"/>
                </a:lnTo>
                <a:lnTo>
                  <a:pt x="958" y="807"/>
                </a:lnTo>
                <a:lnTo>
                  <a:pt x="981" y="798"/>
                </a:lnTo>
                <a:lnTo>
                  <a:pt x="1005" y="795"/>
                </a:lnTo>
                <a:lnTo>
                  <a:pt x="1031" y="797"/>
                </a:lnTo>
                <a:lnTo>
                  <a:pt x="1056" y="803"/>
                </a:lnTo>
                <a:lnTo>
                  <a:pt x="1078" y="815"/>
                </a:lnTo>
                <a:lnTo>
                  <a:pt x="1098" y="830"/>
                </a:lnTo>
                <a:lnTo>
                  <a:pt x="1114" y="849"/>
                </a:lnTo>
                <a:lnTo>
                  <a:pt x="1126" y="871"/>
                </a:lnTo>
                <a:lnTo>
                  <a:pt x="1134" y="895"/>
                </a:lnTo>
                <a:lnTo>
                  <a:pt x="1235" y="1386"/>
                </a:lnTo>
                <a:lnTo>
                  <a:pt x="1466" y="103"/>
                </a:lnTo>
                <a:lnTo>
                  <a:pt x="1472" y="78"/>
                </a:lnTo>
                <a:lnTo>
                  <a:pt x="1484" y="56"/>
                </a:lnTo>
                <a:lnTo>
                  <a:pt x="1500" y="37"/>
                </a:lnTo>
                <a:lnTo>
                  <a:pt x="1519" y="22"/>
                </a:lnTo>
                <a:lnTo>
                  <a:pt x="1541" y="11"/>
                </a:lnTo>
                <a:lnTo>
                  <a:pt x="1564" y="3"/>
                </a:lnTo>
                <a:lnTo>
                  <a:pt x="158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 dirty="0"/>
          </a:p>
        </p:txBody>
      </p:sp>
      <p:sp>
        <p:nvSpPr>
          <p:cNvPr id="102" name="Freeform 548"/>
          <p:cNvSpPr>
            <a:spLocks/>
          </p:cNvSpPr>
          <p:nvPr/>
        </p:nvSpPr>
        <p:spPr bwMode="auto">
          <a:xfrm>
            <a:off x="6525831" y="308508"/>
            <a:ext cx="586796" cy="371064"/>
          </a:xfrm>
          <a:custGeom>
            <a:avLst/>
            <a:gdLst>
              <a:gd name="T0" fmla="*/ 1590 w 3400"/>
              <a:gd name="T1" fmla="*/ 0 h 2146"/>
              <a:gd name="T2" fmla="*/ 1640 w 3400"/>
              <a:gd name="T3" fmla="*/ 11 h 2146"/>
              <a:gd name="T4" fmla="*/ 1680 w 3400"/>
              <a:gd name="T5" fmla="*/ 37 h 2146"/>
              <a:gd name="T6" fmla="*/ 1707 w 3400"/>
              <a:gd name="T7" fmla="*/ 78 h 2146"/>
              <a:gd name="T8" fmla="*/ 1960 w 3400"/>
              <a:gd name="T9" fmla="*/ 1544 h 2146"/>
              <a:gd name="T10" fmla="*/ 2051 w 3400"/>
              <a:gd name="T11" fmla="*/ 1320 h 2146"/>
              <a:gd name="T12" fmla="*/ 2085 w 3400"/>
              <a:gd name="T13" fmla="*/ 1284 h 2146"/>
              <a:gd name="T14" fmla="*/ 2131 w 3400"/>
              <a:gd name="T15" fmla="*/ 1264 h 2146"/>
              <a:gd name="T16" fmla="*/ 3273 w 3400"/>
              <a:gd name="T17" fmla="*/ 1262 h 2146"/>
              <a:gd name="T18" fmla="*/ 3323 w 3400"/>
              <a:gd name="T19" fmla="*/ 1272 h 2146"/>
              <a:gd name="T20" fmla="*/ 3363 w 3400"/>
              <a:gd name="T21" fmla="*/ 1299 h 2146"/>
              <a:gd name="T22" fmla="*/ 3389 w 3400"/>
              <a:gd name="T23" fmla="*/ 1339 h 2146"/>
              <a:gd name="T24" fmla="*/ 3400 w 3400"/>
              <a:gd name="T25" fmla="*/ 1388 h 2146"/>
              <a:gd name="T26" fmla="*/ 3389 w 3400"/>
              <a:gd name="T27" fmla="*/ 1438 h 2146"/>
              <a:gd name="T28" fmla="*/ 3363 w 3400"/>
              <a:gd name="T29" fmla="*/ 1478 h 2146"/>
              <a:gd name="T30" fmla="*/ 3323 w 3400"/>
              <a:gd name="T31" fmla="*/ 1504 h 2146"/>
              <a:gd name="T32" fmla="*/ 3273 w 3400"/>
              <a:gd name="T33" fmla="*/ 1515 h 2146"/>
              <a:gd name="T34" fmla="*/ 2029 w 3400"/>
              <a:gd name="T35" fmla="*/ 2054 h 2146"/>
              <a:gd name="T36" fmla="*/ 2004 w 3400"/>
              <a:gd name="T37" fmla="*/ 2094 h 2146"/>
              <a:gd name="T38" fmla="*/ 1967 w 3400"/>
              <a:gd name="T39" fmla="*/ 2121 h 2146"/>
              <a:gd name="T40" fmla="*/ 1922 w 3400"/>
              <a:gd name="T41" fmla="*/ 2133 h 2146"/>
              <a:gd name="T42" fmla="*/ 1872 w 3400"/>
              <a:gd name="T43" fmla="*/ 2128 h 2146"/>
              <a:gd name="T44" fmla="*/ 1825 w 3400"/>
              <a:gd name="T45" fmla="*/ 2100 h 2146"/>
              <a:gd name="T46" fmla="*/ 1795 w 3400"/>
              <a:gd name="T47" fmla="*/ 2056 h 2146"/>
              <a:gd name="T48" fmla="*/ 1587 w 3400"/>
              <a:gd name="T49" fmla="*/ 852 h 2146"/>
              <a:gd name="T50" fmla="*/ 1361 w 3400"/>
              <a:gd name="T51" fmla="*/ 2078 h 2146"/>
              <a:gd name="T52" fmla="*/ 1340 w 3400"/>
              <a:gd name="T53" fmla="*/ 2111 h 2146"/>
              <a:gd name="T54" fmla="*/ 1308 w 3400"/>
              <a:gd name="T55" fmla="*/ 2133 h 2146"/>
              <a:gd name="T56" fmla="*/ 1268 w 3400"/>
              <a:gd name="T57" fmla="*/ 2145 h 2146"/>
              <a:gd name="T58" fmla="*/ 1243 w 3400"/>
              <a:gd name="T59" fmla="*/ 2146 h 2146"/>
              <a:gd name="T60" fmla="*/ 1201 w 3400"/>
              <a:gd name="T61" fmla="*/ 2140 h 2146"/>
              <a:gd name="T62" fmla="*/ 1164 w 3400"/>
              <a:gd name="T63" fmla="*/ 2125 h 2146"/>
              <a:gd name="T64" fmla="*/ 1137 w 3400"/>
              <a:gd name="T65" fmla="*/ 2098 h 2146"/>
              <a:gd name="T66" fmla="*/ 1120 w 3400"/>
              <a:gd name="T67" fmla="*/ 2060 h 2146"/>
              <a:gd name="T68" fmla="*/ 843 w 3400"/>
              <a:gd name="T69" fmla="*/ 1449 h 2146"/>
              <a:gd name="T70" fmla="*/ 808 w 3400"/>
              <a:gd name="T71" fmla="*/ 1488 h 2146"/>
              <a:gd name="T72" fmla="*/ 760 w 3400"/>
              <a:gd name="T73" fmla="*/ 1512 h 2146"/>
              <a:gd name="T74" fmla="*/ 125 w 3400"/>
              <a:gd name="T75" fmla="*/ 1515 h 2146"/>
              <a:gd name="T76" fmla="*/ 77 w 3400"/>
              <a:gd name="T77" fmla="*/ 1504 h 2146"/>
              <a:gd name="T78" fmla="*/ 37 w 3400"/>
              <a:gd name="T79" fmla="*/ 1478 h 2146"/>
              <a:gd name="T80" fmla="*/ 9 w 3400"/>
              <a:gd name="T81" fmla="*/ 1438 h 2146"/>
              <a:gd name="T82" fmla="*/ 0 w 3400"/>
              <a:gd name="T83" fmla="*/ 1389 h 2146"/>
              <a:gd name="T84" fmla="*/ 9 w 3400"/>
              <a:gd name="T85" fmla="*/ 1339 h 2146"/>
              <a:gd name="T86" fmla="*/ 37 w 3400"/>
              <a:gd name="T87" fmla="*/ 1299 h 2146"/>
              <a:gd name="T88" fmla="*/ 77 w 3400"/>
              <a:gd name="T89" fmla="*/ 1273 h 2146"/>
              <a:gd name="T90" fmla="*/ 125 w 3400"/>
              <a:gd name="T91" fmla="*/ 1262 h 2146"/>
              <a:gd name="T92" fmla="*/ 902 w 3400"/>
              <a:gd name="T93" fmla="*/ 857 h 2146"/>
              <a:gd name="T94" fmla="*/ 935 w 3400"/>
              <a:gd name="T95" fmla="*/ 819 h 2146"/>
              <a:gd name="T96" fmla="*/ 981 w 3400"/>
              <a:gd name="T97" fmla="*/ 798 h 2146"/>
              <a:gd name="T98" fmla="*/ 1031 w 3400"/>
              <a:gd name="T99" fmla="*/ 797 h 2146"/>
              <a:gd name="T100" fmla="*/ 1078 w 3400"/>
              <a:gd name="T101" fmla="*/ 815 h 2146"/>
              <a:gd name="T102" fmla="*/ 1114 w 3400"/>
              <a:gd name="T103" fmla="*/ 849 h 2146"/>
              <a:gd name="T104" fmla="*/ 1134 w 3400"/>
              <a:gd name="T105" fmla="*/ 895 h 2146"/>
              <a:gd name="T106" fmla="*/ 1466 w 3400"/>
              <a:gd name="T107" fmla="*/ 103 h 2146"/>
              <a:gd name="T108" fmla="*/ 1484 w 3400"/>
              <a:gd name="T109" fmla="*/ 56 h 2146"/>
              <a:gd name="T110" fmla="*/ 1519 w 3400"/>
              <a:gd name="T111" fmla="*/ 22 h 2146"/>
              <a:gd name="T112" fmla="*/ 1564 w 3400"/>
              <a:gd name="T113" fmla="*/ 3 h 2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00" h="2146">
                <a:moveTo>
                  <a:pt x="1589" y="0"/>
                </a:moveTo>
                <a:lnTo>
                  <a:pt x="1590" y="0"/>
                </a:lnTo>
                <a:lnTo>
                  <a:pt x="1616" y="3"/>
                </a:lnTo>
                <a:lnTo>
                  <a:pt x="1640" y="11"/>
                </a:lnTo>
                <a:lnTo>
                  <a:pt x="1661" y="22"/>
                </a:lnTo>
                <a:lnTo>
                  <a:pt x="1680" y="37"/>
                </a:lnTo>
                <a:lnTo>
                  <a:pt x="1696" y="56"/>
                </a:lnTo>
                <a:lnTo>
                  <a:pt x="1707" y="78"/>
                </a:lnTo>
                <a:lnTo>
                  <a:pt x="1714" y="104"/>
                </a:lnTo>
                <a:lnTo>
                  <a:pt x="1960" y="1544"/>
                </a:lnTo>
                <a:lnTo>
                  <a:pt x="2039" y="1342"/>
                </a:lnTo>
                <a:lnTo>
                  <a:pt x="2051" y="1320"/>
                </a:lnTo>
                <a:lnTo>
                  <a:pt x="2066" y="1300"/>
                </a:lnTo>
                <a:lnTo>
                  <a:pt x="2085" y="1284"/>
                </a:lnTo>
                <a:lnTo>
                  <a:pt x="2107" y="1273"/>
                </a:lnTo>
                <a:lnTo>
                  <a:pt x="2131" y="1264"/>
                </a:lnTo>
                <a:lnTo>
                  <a:pt x="2157" y="1262"/>
                </a:lnTo>
                <a:lnTo>
                  <a:pt x="3273" y="1262"/>
                </a:lnTo>
                <a:lnTo>
                  <a:pt x="3299" y="1264"/>
                </a:lnTo>
                <a:lnTo>
                  <a:pt x="3323" y="1272"/>
                </a:lnTo>
                <a:lnTo>
                  <a:pt x="3344" y="1283"/>
                </a:lnTo>
                <a:lnTo>
                  <a:pt x="3363" y="1299"/>
                </a:lnTo>
                <a:lnTo>
                  <a:pt x="3378" y="1318"/>
                </a:lnTo>
                <a:lnTo>
                  <a:pt x="3389" y="1339"/>
                </a:lnTo>
                <a:lnTo>
                  <a:pt x="3397" y="1363"/>
                </a:lnTo>
                <a:lnTo>
                  <a:pt x="3400" y="1388"/>
                </a:lnTo>
                <a:lnTo>
                  <a:pt x="3397" y="1413"/>
                </a:lnTo>
                <a:lnTo>
                  <a:pt x="3389" y="1438"/>
                </a:lnTo>
                <a:lnTo>
                  <a:pt x="3378" y="1459"/>
                </a:lnTo>
                <a:lnTo>
                  <a:pt x="3363" y="1478"/>
                </a:lnTo>
                <a:lnTo>
                  <a:pt x="3344" y="1493"/>
                </a:lnTo>
                <a:lnTo>
                  <a:pt x="3323" y="1504"/>
                </a:lnTo>
                <a:lnTo>
                  <a:pt x="3299" y="1512"/>
                </a:lnTo>
                <a:lnTo>
                  <a:pt x="3273" y="1515"/>
                </a:lnTo>
                <a:lnTo>
                  <a:pt x="2242" y="1515"/>
                </a:lnTo>
                <a:lnTo>
                  <a:pt x="2029" y="2054"/>
                </a:lnTo>
                <a:lnTo>
                  <a:pt x="2018" y="2076"/>
                </a:lnTo>
                <a:lnTo>
                  <a:pt x="2004" y="2094"/>
                </a:lnTo>
                <a:lnTo>
                  <a:pt x="1987" y="2110"/>
                </a:lnTo>
                <a:lnTo>
                  <a:pt x="1967" y="2121"/>
                </a:lnTo>
                <a:lnTo>
                  <a:pt x="1946" y="2129"/>
                </a:lnTo>
                <a:lnTo>
                  <a:pt x="1922" y="2133"/>
                </a:lnTo>
                <a:lnTo>
                  <a:pt x="1898" y="2133"/>
                </a:lnTo>
                <a:lnTo>
                  <a:pt x="1872" y="2128"/>
                </a:lnTo>
                <a:lnTo>
                  <a:pt x="1847" y="2116"/>
                </a:lnTo>
                <a:lnTo>
                  <a:pt x="1825" y="2100"/>
                </a:lnTo>
                <a:lnTo>
                  <a:pt x="1809" y="2080"/>
                </a:lnTo>
                <a:lnTo>
                  <a:pt x="1795" y="2056"/>
                </a:lnTo>
                <a:lnTo>
                  <a:pt x="1787" y="2029"/>
                </a:lnTo>
                <a:lnTo>
                  <a:pt x="1587" y="852"/>
                </a:lnTo>
                <a:lnTo>
                  <a:pt x="1368" y="2057"/>
                </a:lnTo>
                <a:lnTo>
                  <a:pt x="1361" y="2078"/>
                </a:lnTo>
                <a:lnTo>
                  <a:pt x="1353" y="2096"/>
                </a:lnTo>
                <a:lnTo>
                  <a:pt x="1340" y="2111"/>
                </a:lnTo>
                <a:lnTo>
                  <a:pt x="1325" y="2124"/>
                </a:lnTo>
                <a:lnTo>
                  <a:pt x="1308" y="2133"/>
                </a:lnTo>
                <a:lnTo>
                  <a:pt x="1289" y="2140"/>
                </a:lnTo>
                <a:lnTo>
                  <a:pt x="1268" y="2145"/>
                </a:lnTo>
                <a:lnTo>
                  <a:pt x="1245" y="2146"/>
                </a:lnTo>
                <a:lnTo>
                  <a:pt x="1243" y="2146"/>
                </a:lnTo>
                <a:lnTo>
                  <a:pt x="1222" y="2145"/>
                </a:lnTo>
                <a:lnTo>
                  <a:pt x="1201" y="2140"/>
                </a:lnTo>
                <a:lnTo>
                  <a:pt x="1181" y="2134"/>
                </a:lnTo>
                <a:lnTo>
                  <a:pt x="1164" y="2125"/>
                </a:lnTo>
                <a:lnTo>
                  <a:pt x="1148" y="2113"/>
                </a:lnTo>
                <a:lnTo>
                  <a:pt x="1137" y="2098"/>
                </a:lnTo>
                <a:lnTo>
                  <a:pt x="1126" y="2081"/>
                </a:lnTo>
                <a:lnTo>
                  <a:pt x="1120" y="2060"/>
                </a:lnTo>
                <a:lnTo>
                  <a:pt x="953" y="1258"/>
                </a:lnTo>
                <a:lnTo>
                  <a:pt x="843" y="1449"/>
                </a:lnTo>
                <a:lnTo>
                  <a:pt x="827" y="1470"/>
                </a:lnTo>
                <a:lnTo>
                  <a:pt x="808" y="1488"/>
                </a:lnTo>
                <a:lnTo>
                  <a:pt x="786" y="1502"/>
                </a:lnTo>
                <a:lnTo>
                  <a:pt x="760" y="1512"/>
                </a:lnTo>
                <a:lnTo>
                  <a:pt x="735" y="1515"/>
                </a:lnTo>
                <a:lnTo>
                  <a:pt x="125" y="1515"/>
                </a:lnTo>
                <a:lnTo>
                  <a:pt x="100" y="1512"/>
                </a:lnTo>
                <a:lnTo>
                  <a:pt x="77" y="1504"/>
                </a:lnTo>
                <a:lnTo>
                  <a:pt x="56" y="1493"/>
                </a:lnTo>
                <a:lnTo>
                  <a:pt x="37" y="1478"/>
                </a:lnTo>
                <a:lnTo>
                  <a:pt x="21" y="1459"/>
                </a:lnTo>
                <a:lnTo>
                  <a:pt x="9" y="1438"/>
                </a:lnTo>
                <a:lnTo>
                  <a:pt x="2" y="1414"/>
                </a:lnTo>
                <a:lnTo>
                  <a:pt x="0" y="1389"/>
                </a:lnTo>
                <a:lnTo>
                  <a:pt x="2" y="1364"/>
                </a:lnTo>
                <a:lnTo>
                  <a:pt x="9" y="1339"/>
                </a:lnTo>
                <a:lnTo>
                  <a:pt x="21" y="1318"/>
                </a:lnTo>
                <a:lnTo>
                  <a:pt x="37" y="1299"/>
                </a:lnTo>
                <a:lnTo>
                  <a:pt x="56" y="1284"/>
                </a:lnTo>
                <a:lnTo>
                  <a:pt x="77" y="1273"/>
                </a:lnTo>
                <a:lnTo>
                  <a:pt x="100" y="1265"/>
                </a:lnTo>
                <a:lnTo>
                  <a:pt x="125" y="1262"/>
                </a:lnTo>
                <a:lnTo>
                  <a:pt x="663" y="1262"/>
                </a:lnTo>
                <a:lnTo>
                  <a:pt x="902" y="857"/>
                </a:lnTo>
                <a:lnTo>
                  <a:pt x="917" y="836"/>
                </a:lnTo>
                <a:lnTo>
                  <a:pt x="935" y="819"/>
                </a:lnTo>
                <a:lnTo>
                  <a:pt x="958" y="807"/>
                </a:lnTo>
                <a:lnTo>
                  <a:pt x="981" y="798"/>
                </a:lnTo>
                <a:lnTo>
                  <a:pt x="1005" y="795"/>
                </a:lnTo>
                <a:lnTo>
                  <a:pt x="1031" y="797"/>
                </a:lnTo>
                <a:lnTo>
                  <a:pt x="1056" y="803"/>
                </a:lnTo>
                <a:lnTo>
                  <a:pt x="1078" y="815"/>
                </a:lnTo>
                <a:lnTo>
                  <a:pt x="1098" y="830"/>
                </a:lnTo>
                <a:lnTo>
                  <a:pt x="1114" y="849"/>
                </a:lnTo>
                <a:lnTo>
                  <a:pt x="1126" y="871"/>
                </a:lnTo>
                <a:lnTo>
                  <a:pt x="1134" y="895"/>
                </a:lnTo>
                <a:lnTo>
                  <a:pt x="1235" y="1386"/>
                </a:lnTo>
                <a:lnTo>
                  <a:pt x="1466" y="103"/>
                </a:lnTo>
                <a:lnTo>
                  <a:pt x="1472" y="78"/>
                </a:lnTo>
                <a:lnTo>
                  <a:pt x="1484" y="56"/>
                </a:lnTo>
                <a:lnTo>
                  <a:pt x="1500" y="37"/>
                </a:lnTo>
                <a:lnTo>
                  <a:pt x="1519" y="22"/>
                </a:lnTo>
                <a:lnTo>
                  <a:pt x="1541" y="11"/>
                </a:lnTo>
                <a:lnTo>
                  <a:pt x="1564" y="3"/>
                </a:lnTo>
                <a:lnTo>
                  <a:pt x="158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 dirty="0"/>
          </a:p>
        </p:txBody>
      </p:sp>
      <p:sp>
        <p:nvSpPr>
          <p:cNvPr id="103" name="Freeform 548"/>
          <p:cNvSpPr>
            <a:spLocks/>
          </p:cNvSpPr>
          <p:nvPr/>
        </p:nvSpPr>
        <p:spPr bwMode="auto">
          <a:xfrm>
            <a:off x="8886522" y="2968053"/>
            <a:ext cx="586796" cy="371064"/>
          </a:xfrm>
          <a:custGeom>
            <a:avLst/>
            <a:gdLst>
              <a:gd name="T0" fmla="*/ 1590 w 3400"/>
              <a:gd name="T1" fmla="*/ 0 h 2146"/>
              <a:gd name="T2" fmla="*/ 1640 w 3400"/>
              <a:gd name="T3" fmla="*/ 11 h 2146"/>
              <a:gd name="T4" fmla="*/ 1680 w 3400"/>
              <a:gd name="T5" fmla="*/ 37 h 2146"/>
              <a:gd name="T6" fmla="*/ 1707 w 3400"/>
              <a:gd name="T7" fmla="*/ 78 h 2146"/>
              <a:gd name="T8" fmla="*/ 1960 w 3400"/>
              <a:gd name="T9" fmla="*/ 1544 h 2146"/>
              <a:gd name="T10" fmla="*/ 2051 w 3400"/>
              <a:gd name="T11" fmla="*/ 1320 h 2146"/>
              <a:gd name="T12" fmla="*/ 2085 w 3400"/>
              <a:gd name="T13" fmla="*/ 1284 h 2146"/>
              <a:gd name="T14" fmla="*/ 2131 w 3400"/>
              <a:gd name="T15" fmla="*/ 1264 h 2146"/>
              <a:gd name="T16" fmla="*/ 3273 w 3400"/>
              <a:gd name="T17" fmla="*/ 1262 h 2146"/>
              <a:gd name="T18" fmla="*/ 3323 w 3400"/>
              <a:gd name="T19" fmla="*/ 1272 h 2146"/>
              <a:gd name="T20" fmla="*/ 3363 w 3400"/>
              <a:gd name="T21" fmla="*/ 1299 h 2146"/>
              <a:gd name="T22" fmla="*/ 3389 w 3400"/>
              <a:gd name="T23" fmla="*/ 1339 h 2146"/>
              <a:gd name="T24" fmla="*/ 3400 w 3400"/>
              <a:gd name="T25" fmla="*/ 1388 h 2146"/>
              <a:gd name="T26" fmla="*/ 3389 w 3400"/>
              <a:gd name="T27" fmla="*/ 1438 h 2146"/>
              <a:gd name="T28" fmla="*/ 3363 w 3400"/>
              <a:gd name="T29" fmla="*/ 1478 h 2146"/>
              <a:gd name="T30" fmla="*/ 3323 w 3400"/>
              <a:gd name="T31" fmla="*/ 1504 h 2146"/>
              <a:gd name="T32" fmla="*/ 3273 w 3400"/>
              <a:gd name="T33" fmla="*/ 1515 h 2146"/>
              <a:gd name="T34" fmla="*/ 2029 w 3400"/>
              <a:gd name="T35" fmla="*/ 2054 h 2146"/>
              <a:gd name="T36" fmla="*/ 2004 w 3400"/>
              <a:gd name="T37" fmla="*/ 2094 h 2146"/>
              <a:gd name="T38" fmla="*/ 1967 w 3400"/>
              <a:gd name="T39" fmla="*/ 2121 h 2146"/>
              <a:gd name="T40" fmla="*/ 1922 w 3400"/>
              <a:gd name="T41" fmla="*/ 2133 h 2146"/>
              <a:gd name="T42" fmla="*/ 1872 w 3400"/>
              <a:gd name="T43" fmla="*/ 2128 h 2146"/>
              <a:gd name="T44" fmla="*/ 1825 w 3400"/>
              <a:gd name="T45" fmla="*/ 2100 h 2146"/>
              <a:gd name="T46" fmla="*/ 1795 w 3400"/>
              <a:gd name="T47" fmla="*/ 2056 h 2146"/>
              <a:gd name="T48" fmla="*/ 1587 w 3400"/>
              <a:gd name="T49" fmla="*/ 852 h 2146"/>
              <a:gd name="T50" fmla="*/ 1361 w 3400"/>
              <a:gd name="T51" fmla="*/ 2078 h 2146"/>
              <a:gd name="T52" fmla="*/ 1340 w 3400"/>
              <a:gd name="T53" fmla="*/ 2111 h 2146"/>
              <a:gd name="T54" fmla="*/ 1308 w 3400"/>
              <a:gd name="T55" fmla="*/ 2133 h 2146"/>
              <a:gd name="T56" fmla="*/ 1268 w 3400"/>
              <a:gd name="T57" fmla="*/ 2145 h 2146"/>
              <a:gd name="T58" fmla="*/ 1243 w 3400"/>
              <a:gd name="T59" fmla="*/ 2146 h 2146"/>
              <a:gd name="T60" fmla="*/ 1201 w 3400"/>
              <a:gd name="T61" fmla="*/ 2140 h 2146"/>
              <a:gd name="T62" fmla="*/ 1164 w 3400"/>
              <a:gd name="T63" fmla="*/ 2125 h 2146"/>
              <a:gd name="T64" fmla="*/ 1137 w 3400"/>
              <a:gd name="T65" fmla="*/ 2098 h 2146"/>
              <a:gd name="T66" fmla="*/ 1120 w 3400"/>
              <a:gd name="T67" fmla="*/ 2060 h 2146"/>
              <a:gd name="T68" fmla="*/ 843 w 3400"/>
              <a:gd name="T69" fmla="*/ 1449 h 2146"/>
              <a:gd name="T70" fmla="*/ 808 w 3400"/>
              <a:gd name="T71" fmla="*/ 1488 h 2146"/>
              <a:gd name="T72" fmla="*/ 760 w 3400"/>
              <a:gd name="T73" fmla="*/ 1512 h 2146"/>
              <a:gd name="T74" fmla="*/ 125 w 3400"/>
              <a:gd name="T75" fmla="*/ 1515 h 2146"/>
              <a:gd name="T76" fmla="*/ 77 w 3400"/>
              <a:gd name="T77" fmla="*/ 1504 h 2146"/>
              <a:gd name="T78" fmla="*/ 37 w 3400"/>
              <a:gd name="T79" fmla="*/ 1478 h 2146"/>
              <a:gd name="T80" fmla="*/ 9 w 3400"/>
              <a:gd name="T81" fmla="*/ 1438 h 2146"/>
              <a:gd name="T82" fmla="*/ 0 w 3400"/>
              <a:gd name="T83" fmla="*/ 1389 h 2146"/>
              <a:gd name="T84" fmla="*/ 9 w 3400"/>
              <a:gd name="T85" fmla="*/ 1339 h 2146"/>
              <a:gd name="T86" fmla="*/ 37 w 3400"/>
              <a:gd name="T87" fmla="*/ 1299 h 2146"/>
              <a:gd name="T88" fmla="*/ 77 w 3400"/>
              <a:gd name="T89" fmla="*/ 1273 h 2146"/>
              <a:gd name="T90" fmla="*/ 125 w 3400"/>
              <a:gd name="T91" fmla="*/ 1262 h 2146"/>
              <a:gd name="T92" fmla="*/ 902 w 3400"/>
              <a:gd name="T93" fmla="*/ 857 h 2146"/>
              <a:gd name="T94" fmla="*/ 935 w 3400"/>
              <a:gd name="T95" fmla="*/ 819 h 2146"/>
              <a:gd name="T96" fmla="*/ 981 w 3400"/>
              <a:gd name="T97" fmla="*/ 798 h 2146"/>
              <a:gd name="T98" fmla="*/ 1031 w 3400"/>
              <a:gd name="T99" fmla="*/ 797 h 2146"/>
              <a:gd name="T100" fmla="*/ 1078 w 3400"/>
              <a:gd name="T101" fmla="*/ 815 h 2146"/>
              <a:gd name="T102" fmla="*/ 1114 w 3400"/>
              <a:gd name="T103" fmla="*/ 849 h 2146"/>
              <a:gd name="T104" fmla="*/ 1134 w 3400"/>
              <a:gd name="T105" fmla="*/ 895 h 2146"/>
              <a:gd name="T106" fmla="*/ 1466 w 3400"/>
              <a:gd name="T107" fmla="*/ 103 h 2146"/>
              <a:gd name="T108" fmla="*/ 1484 w 3400"/>
              <a:gd name="T109" fmla="*/ 56 h 2146"/>
              <a:gd name="T110" fmla="*/ 1519 w 3400"/>
              <a:gd name="T111" fmla="*/ 22 h 2146"/>
              <a:gd name="T112" fmla="*/ 1564 w 3400"/>
              <a:gd name="T113" fmla="*/ 3 h 2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00" h="2146">
                <a:moveTo>
                  <a:pt x="1589" y="0"/>
                </a:moveTo>
                <a:lnTo>
                  <a:pt x="1590" y="0"/>
                </a:lnTo>
                <a:lnTo>
                  <a:pt x="1616" y="3"/>
                </a:lnTo>
                <a:lnTo>
                  <a:pt x="1640" y="11"/>
                </a:lnTo>
                <a:lnTo>
                  <a:pt x="1661" y="22"/>
                </a:lnTo>
                <a:lnTo>
                  <a:pt x="1680" y="37"/>
                </a:lnTo>
                <a:lnTo>
                  <a:pt x="1696" y="56"/>
                </a:lnTo>
                <a:lnTo>
                  <a:pt x="1707" y="78"/>
                </a:lnTo>
                <a:lnTo>
                  <a:pt x="1714" y="104"/>
                </a:lnTo>
                <a:lnTo>
                  <a:pt x="1960" y="1544"/>
                </a:lnTo>
                <a:lnTo>
                  <a:pt x="2039" y="1342"/>
                </a:lnTo>
                <a:lnTo>
                  <a:pt x="2051" y="1320"/>
                </a:lnTo>
                <a:lnTo>
                  <a:pt x="2066" y="1300"/>
                </a:lnTo>
                <a:lnTo>
                  <a:pt x="2085" y="1284"/>
                </a:lnTo>
                <a:lnTo>
                  <a:pt x="2107" y="1273"/>
                </a:lnTo>
                <a:lnTo>
                  <a:pt x="2131" y="1264"/>
                </a:lnTo>
                <a:lnTo>
                  <a:pt x="2157" y="1262"/>
                </a:lnTo>
                <a:lnTo>
                  <a:pt x="3273" y="1262"/>
                </a:lnTo>
                <a:lnTo>
                  <a:pt x="3299" y="1264"/>
                </a:lnTo>
                <a:lnTo>
                  <a:pt x="3323" y="1272"/>
                </a:lnTo>
                <a:lnTo>
                  <a:pt x="3344" y="1283"/>
                </a:lnTo>
                <a:lnTo>
                  <a:pt x="3363" y="1299"/>
                </a:lnTo>
                <a:lnTo>
                  <a:pt x="3378" y="1318"/>
                </a:lnTo>
                <a:lnTo>
                  <a:pt x="3389" y="1339"/>
                </a:lnTo>
                <a:lnTo>
                  <a:pt x="3397" y="1363"/>
                </a:lnTo>
                <a:lnTo>
                  <a:pt x="3400" y="1388"/>
                </a:lnTo>
                <a:lnTo>
                  <a:pt x="3397" y="1413"/>
                </a:lnTo>
                <a:lnTo>
                  <a:pt x="3389" y="1438"/>
                </a:lnTo>
                <a:lnTo>
                  <a:pt x="3378" y="1459"/>
                </a:lnTo>
                <a:lnTo>
                  <a:pt x="3363" y="1478"/>
                </a:lnTo>
                <a:lnTo>
                  <a:pt x="3344" y="1493"/>
                </a:lnTo>
                <a:lnTo>
                  <a:pt x="3323" y="1504"/>
                </a:lnTo>
                <a:lnTo>
                  <a:pt x="3299" y="1512"/>
                </a:lnTo>
                <a:lnTo>
                  <a:pt x="3273" y="1515"/>
                </a:lnTo>
                <a:lnTo>
                  <a:pt x="2242" y="1515"/>
                </a:lnTo>
                <a:lnTo>
                  <a:pt x="2029" y="2054"/>
                </a:lnTo>
                <a:lnTo>
                  <a:pt x="2018" y="2076"/>
                </a:lnTo>
                <a:lnTo>
                  <a:pt x="2004" y="2094"/>
                </a:lnTo>
                <a:lnTo>
                  <a:pt x="1987" y="2110"/>
                </a:lnTo>
                <a:lnTo>
                  <a:pt x="1967" y="2121"/>
                </a:lnTo>
                <a:lnTo>
                  <a:pt x="1946" y="2129"/>
                </a:lnTo>
                <a:lnTo>
                  <a:pt x="1922" y="2133"/>
                </a:lnTo>
                <a:lnTo>
                  <a:pt x="1898" y="2133"/>
                </a:lnTo>
                <a:lnTo>
                  <a:pt x="1872" y="2128"/>
                </a:lnTo>
                <a:lnTo>
                  <a:pt x="1847" y="2116"/>
                </a:lnTo>
                <a:lnTo>
                  <a:pt x="1825" y="2100"/>
                </a:lnTo>
                <a:lnTo>
                  <a:pt x="1809" y="2080"/>
                </a:lnTo>
                <a:lnTo>
                  <a:pt x="1795" y="2056"/>
                </a:lnTo>
                <a:lnTo>
                  <a:pt x="1787" y="2029"/>
                </a:lnTo>
                <a:lnTo>
                  <a:pt x="1587" y="852"/>
                </a:lnTo>
                <a:lnTo>
                  <a:pt x="1368" y="2057"/>
                </a:lnTo>
                <a:lnTo>
                  <a:pt x="1361" y="2078"/>
                </a:lnTo>
                <a:lnTo>
                  <a:pt x="1353" y="2096"/>
                </a:lnTo>
                <a:lnTo>
                  <a:pt x="1340" y="2111"/>
                </a:lnTo>
                <a:lnTo>
                  <a:pt x="1325" y="2124"/>
                </a:lnTo>
                <a:lnTo>
                  <a:pt x="1308" y="2133"/>
                </a:lnTo>
                <a:lnTo>
                  <a:pt x="1289" y="2140"/>
                </a:lnTo>
                <a:lnTo>
                  <a:pt x="1268" y="2145"/>
                </a:lnTo>
                <a:lnTo>
                  <a:pt x="1245" y="2146"/>
                </a:lnTo>
                <a:lnTo>
                  <a:pt x="1243" y="2146"/>
                </a:lnTo>
                <a:lnTo>
                  <a:pt x="1222" y="2145"/>
                </a:lnTo>
                <a:lnTo>
                  <a:pt x="1201" y="2140"/>
                </a:lnTo>
                <a:lnTo>
                  <a:pt x="1181" y="2134"/>
                </a:lnTo>
                <a:lnTo>
                  <a:pt x="1164" y="2125"/>
                </a:lnTo>
                <a:lnTo>
                  <a:pt x="1148" y="2113"/>
                </a:lnTo>
                <a:lnTo>
                  <a:pt x="1137" y="2098"/>
                </a:lnTo>
                <a:lnTo>
                  <a:pt x="1126" y="2081"/>
                </a:lnTo>
                <a:lnTo>
                  <a:pt x="1120" y="2060"/>
                </a:lnTo>
                <a:lnTo>
                  <a:pt x="953" y="1258"/>
                </a:lnTo>
                <a:lnTo>
                  <a:pt x="843" y="1449"/>
                </a:lnTo>
                <a:lnTo>
                  <a:pt x="827" y="1470"/>
                </a:lnTo>
                <a:lnTo>
                  <a:pt x="808" y="1488"/>
                </a:lnTo>
                <a:lnTo>
                  <a:pt x="786" y="1502"/>
                </a:lnTo>
                <a:lnTo>
                  <a:pt x="760" y="1512"/>
                </a:lnTo>
                <a:lnTo>
                  <a:pt x="735" y="1515"/>
                </a:lnTo>
                <a:lnTo>
                  <a:pt x="125" y="1515"/>
                </a:lnTo>
                <a:lnTo>
                  <a:pt x="100" y="1512"/>
                </a:lnTo>
                <a:lnTo>
                  <a:pt x="77" y="1504"/>
                </a:lnTo>
                <a:lnTo>
                  <a:pt x="56" y="1493"/>
                </a:lnTo>
                <a:lnTo>
                  <a:pt x="37" y="1478"/>
                </a:lnTo>
                <a:lnTo>
                  <a:pt x="21" y="1459"/>
                </a:lnTo>
                <a:lnTo>
                  <a:pt x="9" y="1438"/>
                </a:lnTo>
                <a:lnTo>
                  <a:pt x="2" y="1414"/>
                </a:lnTo>
                <a:lnTo>
                  <a:pt x="0" y="1389"/>
                </a:lnTo>
                <a:lnTo>
                  <a:pt x="2" y="1364"/>
                </a:lnTo>
                <a:lnTo>
                  <a:pt x="9" y="1339"/>
                </a:lnTo>
                <a:lnTo>
                  <a:pt x="21" y="1318"/>
                </a:lnTo>
                <a:lnTo>
                  <a:pt x="37" y="1299"/>
                </a:lnTo>
                <a:lnTo>
                  <a:pt x="56" y="1284"/>
                </a:lnTo>
                <a:lnTo>
                  <a:pt x="77" y="1273"/>
                </a:lnTo>
                <a:lnTo>
                  <a:pt x="100" y="1265"/>
                </a:lnTo>
                <a:lnTo>
                  <a:pt x="125" y="1262"/>
                </a:lnTo>
                <a:lnTo>
                  <a:pt x="663" y="1262"/>
                </a:lnTo>
                <a:lnTo>
                  <a:pt x="902" y="857"/>
                </a:lnTo>
                <a:lnTo>
                  <a:pt x="917" y="836"/>
                </a:lnTo>
                <a:lnTo>
                  <a:pt x="935" y="819"/>
                </a:lnTo>
                <a:lnTo>
                  <a:pt x="958" y="807"/>
                </a:lnTo>
                <a:lnTo>
                  <a:pt x="981" y="798"/>
                </a:lnTo>
                <a:lnTo>
                  <a:pt x="1005" y="795"/>
                </a:lnTo>
                <a:lnTo>
                  <a:pt x="1031" y="797"/>
                </a:lnTo>
                <a:lnTo>
                  <a:pt x="1056" y="803"/>
                </a:lnTo>
                <a:lnTo>
                  <a:pt x="1078" y="815"/>
                </a:lnTo>
                <a:lnTo>
                  <a:pt x="1098" y="830"/>
                </a:lnTo>
                <a:lnTo>
                  <a:pt x="1114" y="849"/>
                </a:lnTo>
                <a:lnTo>
                  <a:pt x="1126" y="871"/>
                </a:lnTo>
                <a:lnTo>
                  <a:pt x="1134" y="895"/>
                </a:lnTo>
                <a:lnTo>
                  <a:pt x="1235" y="1386"/>
                </a:lnTo>
                <a:lnTo>
                  <a:pt x="1466" y="103"/>
                </a:lnTo>
                <a:lnTo>
                  <a:pt x="1472" y="78"/>
                </a:lnTo>
                <a:lnTo>
                  <a:pt x="1484" y="56"/>
                </a:lnTo>
                <a:lnTo>
                  <a:pt x="1500" y="37"/>
                </a:lnTo>
                <a:lnTo>
                  <a:pt x="1519" y="22"/>
                </a:lnTo>
                <a:lnTo>
                  <a:pt x="1541" y="11"/>
                </a:lnTo>
                <a:lnTo>
                  <a:pt x="1564" y="3"/>
                </a:lnTo>
                <a:lnTo>
                  <a:pt x="158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 dirty="0"/>
          </a:p>
        </p:txBody>
      </p:sp>
      <p:sp>
        <p:nvSpPr>
          <p:cNvPr id="104" name="Freeform 548"/>
          <p:cNvSpPr>
            <a:spLocks/>
          </p:cNvSpPr>
          <p:nvPr/>
        </p:nvSpPr>
        <p:spPr bwMode="auto">
          <a:xfrm>
            <a:off x="1864302" y="332243"/>
            <a:ext cx="586796" cy="371064"/>
          </a:xfrm>
          <a:custGeom>
            <a:avLst/>
            <a:gdLst>
              <a:gd name="T0" fmla="*/ 1590 w 3400"/>
              <a:gd name="T1" fmla="*/ 0 h 2146"/>
              <a:gd name="T2" fmla="*/ 1640 w 3400"/>
              <a:gd name="T3" fmla="*/ 11 h 2146"/>
              <a:gd name="T4" fmla="*/ 1680 w 3400"/>
              <a:gd name="T5" fmla="*/ 37 h 2146"/>
              <a:gd name="T6" fmla="*/ 1707 w 3400"/>
              <a:gd name="T7" fmla="*/ 78 h 2146"/>
              <a:gd name="T8" fmla="*/ 1960 w 3400"/>
              <a:gd name="T9" fmla="*/ 1544 h 2146"/>
              <a:gd name="T10" fmla="*/ 2051 w 3400"/>
              <a:gd name="T11" fmla="*/ 1320 h 2146"/>
              <a:gd name="T12" fmla="*/ 2085 w 3400"/>
              <a:gd name="T13" fmla="*/ 1284 h 2146"/>
              <a:gd name="T14" fmla="*/ 2131 w 3400"/>
              <a:gd name="T15" fmla="*/ 1264 h 2146"/>
              <a:gd name="T16" fmla="*/ 3273 w 3400"/>
              <a:gd name="T17" fmla="*/ 1262 h 2146"/>
              <a:gd name="T18" fmla="*/ 3323 w 3400"/>
              <a:gd name="T19" fmla="*/ 1272 h 2146"/>
              <a:gd name="T20" fmla="*/ 3363 w 3400"/>
              <a:gd name="T21" fmla="*/ 1299 h 2146"/>
              <a:gd name="T22" fmla="*/ 3389 w 3400"/>
              <a:gd name="T23" fmla="*/ 1339 h 2146"/>
              <a:gd name="T24" fmla="*/ 3400 w 3400"/>
              <a:gd name="T25" fmla="*/ 1388 h 2146"/>
              <a:gd name="T26" fmla="*/ 3389 w 3400"/>
              <a:gd name="T27" fmla="*/ 1438 h 2146"/>
              <a:gd name="T28" fmla="*/ 3363 w 3400"/>
              <a:gd name="T29" fmla="*/ 1478 h 2146"/>
              <a:gd name="T30" fmla="*/ 3323 w 3400"/>
              <a:gd name="T31" fmla="*/ 1504 h 2146"/>
              <a:gd name="T32" fmla="*/ 3273 w 3400"/>
              <a:gd name="T33" fmla="*/ 1515 h 2146"/>
              <a:gd name="T34" fmla="*/ 2029 w 3400"/>
              <a:gd name="T35" fmla="*/ 2054 h 2146"/>
              <a:gd name="T36" fmla="*/ 2004 w 3400"/>
              <a:gd name="T37" fmla="*/ 2094 h 2146"/>
              <a:gd name="T38" fmla="*/ 1967 w 3400"/>
              <a:gd name="T39" fmla="*/ 2121 h 2146"/>
              <a:gd name="T40" fmla="*/ 1922 w 3400"/>
              <a:gd name="T41" fmla="*/ 2133 h 2146"/>
              <a:gd name="T42" fmla="*/ 1872 w 3400"/>
              <a:gd name="T43" fmla="*/ 2128 h 2146"/>
              <a:gd name="T44" fmla="*/ 1825 w 3400"/>
              <a:gd name="T45" fmla="*/ 2100 h 2146"/>
              <a:gd name="T46" fmla="*/ 1795 w 3400"/>
              <a:gd name="T47" fmla="*/ 2056 h 2146"/>
              <a:gd name="T48" fmla="*/ 1587 w 3400"/>
              <a:gd name="T49" fmla="*/ 852 h 2146"/>
              <a:gd name="T50" fmla="*/ 1361 w 3400"/>
              <a:gd name="T51" fmla="*/ 2078 h 2146"/>
              <a:gd name="T52" fmla="*/ 1340 w 3400"/>
              <a:gd name="T53" fmla="*/ 2111 h 2146"/>
              <a:gd name="T54" fmla="*/ 1308 w 3400"/>
              <a:gd name="T55" fmla="*/ 2133 h 2146"/>
              <a:gd name="T56" fmla="*/ 1268 w 3400"/>
              <a:gd name="T57" fmla="*/ 2145 h 2146"/>
              <a:gd name="T58" fmla="*/ 1243 w 3400"/>
              <a:gd name="T59" fmla="*/ 2146 h 2146"/>
              <a:gd name="T60" fmla="*/ 1201 w 3400"/>
              <a:gd name="T61" fmla="*/ 2140 h 2146"/>
              <a:gd name="T62" fmla="*/ 1164 w 3400"/>
              <a:gd name="T63" fmla="*/ 2125 h 2146"/>
              <a:gd name="T64" fmla="*/ 1137 w 3400"/>
              <a:gd name="T65" fmla="*/ 2098 h 2146"/>
              <a:gd name="T66" fmla="*/ 1120 w 3400"/>
              <a:gd name="T67" fmla="*/ 2060 h 2146"/>
              <a:gd name="T68" fmla="*/ 843 w 3400"/>
              <a:gd name="T69" fmla="*/ 1449 h 2146"/>
              <a:gd name="T70" fmla="*/ 808 w 3400"/>
              <a:gd name="T71" fmla="*/ 1488 h 2146"/>
              <a:gd name="T72" fmla="*/ 760 w 3400"/>
              <a:gd name="T73" fmla="*/ 1512 h 2146"/>
              <a:gd name="T74" fmla="*/ 125 w 3400"/>
              <a:gd name="T75" fmla="*/ 1515 h 2146"/>
              <a:gd name="T76" fmla="*/ 77 w 3400"/>
              <a:gd name="T77" fmla="*/ 1504 h 2146"/>
              <a:gd name="T78" fmla="*/ 37 w 3400"/>
              <a:gd name="T79" fmla="*/ 1478 h 2146"/>
              <a:gd name="T80" fmla="*/ 9 w 3400"/>
              <a:gd name="T81" fmla="*/ 1438 h 2146"/>
              <a:gd name="T82" fmla="*/ 0 w 3400"/>
              <a:gd name="T83" fmla="*/ 1389 h 2146"/>
              <a:gd name="T84" fmla="*/ 9 w 3400"/>
              <a:gd name="T85" fmla="*/ 1339 h 2146"/>
              <a:gd name="T86" fmla="*/ 37 w 3400"/>
              <a:gd name="T87" fmla="*/ 1299 h 2146"/>
              <a:gd name="T88" fmla="*/ 77 w 3400"/>
              <a:gd name="T89" fmla="*/ 1273 h 2146"/>
              <a:gd name="T90" fmla="*/ 125 w 3400"/>
              <a:gd name="T91" fmla="*/ 1262 h 2146"/>
              <a:gd name="T92" fmla="*/ 902 w 3400"/>
              <a:gd name="T93" fmla="*/ 857 h 2146"/>
              <a:gd name="T94" fmla="*/ 935 w 3400"/>
              <a:gd name="T95" fmla="*/ 819 h 2146"/>
              <a:gd name="T96" fmla="*/ 981 w 3400"/>
              <a:gd name="T97" fmla="*/ 798 h 2146"/>
              <a:gd name="T98" fmla="*/ 1031 w 3400"/>
              <a:gd name="T99" fmla="*/ 797 h 2146"/>
              <a:gd name="T100" fmla="*/ 1078 w 3400"/>
              <a:gd name="T101" fmla="*/ 815 h 2146"/>
              <a:gd name="T102" fmla="*/ 1114 w 3400"/>
              <a:gd name="T103" fmla="*/ 849 h 2146"/>
              <a:gd name="T104" fmla="*/ 1134 w 3400"/>
              <a:gd name="T105" fmla="*/ 895 h 2146"/>
              <a:gd name="T106" fmla="*/ 1466 w 3400"/>
              <a:gd name="T107" fmla="*/ 103 h 2146"/>
              <a:gd name="T108" fmla="*/ 1484 w 3400"/>
              <a:gd name="T109" fmla="*/ 56 h 2146"/>
              <a:gd name="T110" fmla="*/ 1519 w 3400"/>
              <a:gd name="T111" fmla="*/ 22 h 2146"/>
              <a:gd name="T112" fmla="*/ 1564 w 3400"/>
              <a:gd name="T113" fmla="*/ 3 h 2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00" h="2146">
                <a:moveTo>
                  <a:pt x="1589" y="0"/>
                </a:moveTo>
                <a:lnTo>
                  <a:pt x="1590" y="0"/>
                </a:lnTo>
                <a:lnTo>
                  <a:pt x="1616" y="3"/>
                </a:lnTo>
                <a:lnTo>
                  <a:pt x="1640" y="11"/>
                </a:lnTo>
                <a:lnTo>
                  <a:pt x="1661" y="22"/>
                </a:lnTo>
                <a:lnTo>
                  <a:pt x="1680" y="37"/>
                </a:lnTo>
                <a:lnTo>
                  <a:pt x="1696" y="56"/>
                </a:lnTo>
                <a:lnTo>
                  <a:pt x="1707" y="78"/>
                </a:lnTo>
                <a:lnTo>
                  <a:pt x="1714" y="104"/>
                </a:lnTo>
                <a:lnTo>
                  <a:pt x="1960" y="1544"/>
                </a:lnTo>
                <a:lnTo>
                  <a:pt x="2039" y="1342"/>
                </a:lnTo>
                <a:lnTo>
                  <a:pt x="2051" y="1320"/>
                </a:lnTo>
                <a:lnTo>
                  <a:pt x="2066" y="1300"/>
                </a:lnTo>
                <a:lnTo>
                  <a:pt x="2085" y="1284"/>
                </a:lnTo>
                <a:lnTo>
                  <a:pt x="2107" y="1273"/>
                </a:lnTo>
                <a:lnTo>
                  <a:pt x="2131" y="1264"/>
                </a:lnTo>
                <a:lnTo>
                  <a:pt x="2157" y="1262"/>
                </a:lnTo>
                <a:lnTo>
                  <a:pt x="3273" y="1262"/>
                </a:lnTo>
                <a:lnTo>
                  <a:pt x="3299" y="1264"/>
                </a:lnTo>
                <a:lnTo>
                  <a:pt x="3323" y="1272"/>
                </a:lnTo>
                <a:lnTo>
                  <a:pt x="3344" y="1283"/>
                </a:lnTo>
                <a:lnTo>
                  <a:pt x="3363" y="1299"/>
                </a:lnTo>
                <a:lnTo>
                  <a:pt x="3378" y="1318"/>
                </a:lnTo>
                <a:lnTo>
                  <a:pt x="3389" y="1339"/>
                </a:lnTo>
                <a:lnTo>
                  <a:pt x="3397" y="1363"/>
                </a:lnTo>
                <a:lnTo>
                  <a:pt x="3400" y="1388"/>
                </a:lnTo>
                <a:lnTo>
                  <a:pt x="3397" y="1413"/>
                </a:lnTo>
                <a:lnTo>
                  <a:pt x="3389" y="1438"/>
                </a:lnTo>
                <a:lnTo>
                  <a:pt x="3378" y="1459"/>
                </a:lnTo>
                <a:lnTo>
                  <a:pt x="3363" y="1478"/>
                </a:lnTo>
                <a:lnTo>
                  <a:pt x="3344" y="1493"/>
                </a:lnTo>
                <a:lnTo>
                  <a:pt x="3323" y="1504"/>
                </a:lnTo>
                <a:lnTo>
                  <a:pt x="3299" y="1512"/>
                </a:lnTo>
                <a:lnTo>
                  <a:pt x="3273" y="1515"/>
                </a:lnTo>
                <a:lnTo>
                  <a:pt x="2242" y="1515"/>
                </a:lnTo>
                <a:lnTo>
                  <a:pt x="2029" y="2054"/>
                </a:lnTo>
                <a:lnTo>
                  <a:pt x="2018" y="2076"/>
                </a:lnTo>
                <a:lnTo>
                  <a:pt x="2004" y="2094"/>
                </a:lnTo>
                <a:lnTo>
                  <a:pt x="1987" y="2110"/>
                </a:lnTo>
                <a:lnTo>
                  <a:pt x="1967" y="2121"/>
                </a:lnTo>
                <a:lnTo>
                  <a:pt x="1946" y="2129"/>
                </a:lnTo>
                <a:lnTo>
                  <a:pt x="1922" y="2133"/>
                </a:lnTo>
                <a:lnTo>
                  <a:pt x="1898" y="2133"/>
                </a:lnTo>
                <a:lnTo>
                  <a:pt x="1872" y="2128"/>
                </a:lnTo>
                <a:lnTo>
                  <a:pt x="1847" y="2116"/>
                </a:lnTo>
                <a:lnTo>
                  <a:pt x="1825" y="2100"/>
                </a:lnTo>
                <a:lnTo>
                  <a:pt x="1809" y="2080"/>
                </a:lnTo>
                <a:lnTo>
                  <a:pt x="1795" y="2056"/>
                </a:lnTo>
                <a:lnTo>
                  <a:pt x="1787" y="2029"/>
                </a:lnTo>
                <a:lnTo>
                  <a:pt x="1587" y="852"/>
                </a:lnTo>
                <a:lnTo>
                  <a:pt x="1368" y="2057"/>
                </a:lnTo>
                <a:lnTo>
                  <a:pt x="1361" y="2078"/>
                </a:lnTo>
                <a:lnTo>
                  <a:pt x="1353" y="2096"/>
                </a:lnTo>
                <a:lnTo>
                  <a:pt x="1340" y="2111"/>
                </a:lnTo>
                <a:lnTo>
                  <a:pt x="1325" y="2124"/>
                </a:lnTo>
                <a:lnTo>
                  <a:pt x="1308" y="2133"/>
                </a:lnTo>
                <a:lnTo>
                  <a:pt x="1289" y="2140"/>
                </a:lnTo>
                <a:lnTo>
                  <a:pt x="1268" y="2145"/>
                </a:lnTo>
                <a:lnTo>
                  <a:pt x="1245" y="2146"/>
                </a:lnTo>
                <a:lnTo>
                  <a:pt x="1243" y="2146"/>
                </a:lnTo>
                <a:lnTo>
                  <a:pt x="1222" y="2145"/>
                </a:lnTo>
                <a:lnTo>
                  <a:pt x="1201" y="2140"/>
                </a:lnTo>
                <a:lnTo>
                  <a:pt x="1181" y="2134"/>
                </a:lnTo>
                <a:lnTo>
                  <a:pt x="1164" y="2125"/>
                </a:lnTo>
                <a:lnTo>
                  <a:pt x="1148" y="2113"/>
                </a:lnTo>
                <a:lnTo>
                  <a:pt x="1137" y="2098"/>
                </a:lnTo>
                <a:lnTo>
                  <a:pt x="1126" y="2081"/>
                </a:lnTo>
                <a:lnTo>
                  <a:pt x="1120" y="2060"/>
                </a:lnTo>
                <a:lnTo>
                  <a:pt x="953" y="1258"/>
                </a:lnTo>
                <a:lnTo>
                  <a:pt x="843" y="1449"/>
                </a:lnTo>
                <a:lnTo>
                  <a:pt x="827" y="1470"/>
                </a:lnTo>
                <a:lnTo>
                  <a:pt x="808" y="1488"/>
                </a:lnTo>
                <a:lnTo>
                  <a:pt x="786" y="1502"/>
                </a:lnTo>
                <a:lnTo>
                  <a:pt x="760" y="1512"/>
                </a:lnTo>
                <a:lnTo>
                  <a:pt x="735" y="1515"/>
                </a:lnTo>
                <a:lnTo>
                  <a:pt x="125" y="1515"/>
                </a:lnTo>
                <a:lnTo>
                  <a:pt x="100" y="1512"/>
                </a:lnTo>
                <a:lnTo>
                  <a:pt x="77" y="1504"/>
                </a:lnTo>
                <a:lnTo>
                  <a:pt x="56" y="1493"/>
                </a:lnTo>
                <a:lnTo>
                  <a:pt x="37" y="1478"/>
                </a:lnTo>
                <a:lnTo>
                  <a:pt x="21" y="1459"/>
                </a:lnTo>
                <a:lnTo>
                  <a:pt x="9" y="1438"/>
                </a:lnTo>
                <a:lnTo>
                  <a:pt x="2" y="1414"/>
                </a:lnTo>
                <a:lnTo>
                  <a:pt x="0" y="1389"/>
                </a:lnTo>
                <a:lnTo>
                  <a:pt x="2" y="1364"/>
                </a:lnTo>
                <a:lnTo>
                  <a:pt x="9" y="1339"/>
                </a:lnTo>
                <a:lnTo>
                  <a:pt x="21" y="1318"/>
                </a:lnTo>
                <a:lnTo>
                  <a:pt x="37" y="1299"/>
                </a:lnTo>
                <a:lnTo>
                  <a:pt x="56" y="1284"/>
                </a:lnTo>
                <a:lnTo>
                  <a:pt x="77" y="1273"/>
                </a:lnTo>
                <a:lnTo>
                  <a:pt x="100" y="1265"/>
                </a:lnTo>
                <a:lnTo>
                  <a:pt x="125" y="1262"/>
                </a:lnTo>
                <a:lnTo>
                  <a:pt x="663" y="1262"/>
                </a:lnTo>
                <a:lnTo>
                  <a:pt x="902" y="857"/>
                </a:lnTo>
                <a:lnTo>
                  <a:pt x="917" y="836"/>
                </a:lnTo>
                <a:lnTo>
                  <a:pt x="935" y="819"/>
                </a:lnTo>
                <a:lnTo>
                  <a:pt x="958" y="807"/>
                </a:lnTo>
                <a:lnTo>
                  <a:pt x="981" y="798"/>
                </a:lnTo>
                <a:lnTo>
                  <a:pt x="1005" y="795"/>
                </a:lnTo>
                <a:lnTo>
                  <a:pt x="1031" y="797"/>
                </a:lnTo>
                <a:lnTo>
                  <a:pt x="1056" y="803"/>
                </a:lnTo>
                <a:lnTo>
                  <a:pt x="1078" y="815"/>
                </a:lnTo>
                <a:lnTo>
                  <a:pt x="1098" y="830"/>
                </a:lnTo>
                <a:lnTo>
                  <a:pt x="1114" y="849"/>
                </a:lnTo>
                <a:lnTo>
                  <a:pt x="1126" y="871"/>
                </a:lnTo>
                <a:lnTo>
                  <a:pt x="1134" y="895"/>
                </a:lnTo>
                <a:lnTo>
                  <a:pt x="1235" y="1386"/>
                </a:lnTo>
                <a:lnTo>
                  <a:pt x="1466" y="103"/>
                </a:lnTo>
                <a:lnTo>
                  <a:pt x="1472" y="78"/>
                </a:lnTo>
                <a:lnTo>
                  <a:pt x="1484" y="56"/>
                </a:lnTo>
                <a:lnTo>
                  <a:pt x="1500" y="37"/>
                </a:lnTo>
                <a:lnTo>
                  <a:pt x="1519" y="22"/>
                </a:lnTo>
                <a:lnTo>
                  <a:pt x="1541" y="11"/>
                </a:lnTo>
                <a:lnTo>
                  <a:pt x="1564" y="3"/>
                </a:lnTo>
                <a:lnTo>
                  <a:pt x="158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 dirty="0"/>
          </a:p>
        </p:txBody>
      </p:sp>
    </p:spTree>
    <p:extLst>
      <p:ext uri="{BB962C8B-B14F-4D97-AF65-F5344CB8AC3E}">
        <p14:creationId xmlns:p14="http://schemas.microsoft.com/office/powerpoint/2010/main" val="13073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 54"/>
          <p:cNvSpPr/>
          <p:nvPr/>
        </p:nvSpPr>
        <p:spPr>
          <a:xfrm rot="16200000">
            <a:off x="-407626" y="596474"/>
            <a:ext cx="6858004" cy="5665049"/>
          </a:xfrm>
          <a:custGeom>
            <a:avLst/>
            <a:gdLst>
              <a:gd name="connsiteX0" fmla="*/ 5143503 w 5143503"/>
              <a:gd name="connsiteY0" fmla="*/ 0 h 4248787"/>
              <a:gd name="connsiteX1" fmla="*/ 5143503 w 5143503"/>
              <a:gd name="connsiteY1" fmla="*/ 3453150 h 4248787"/>
              <a:gd name="connsiteX2" fmla="*/ 5023628 w 5143503"/>
              <a:gd name="connsiteY2" fmla="*/ 3455030 h 4248787"/>
              <a:gd name="connsiteX3" fmla="*/ 0 w 5143503"/>
              <a:gd name="connsiteY3" fmla="*/ 4019121 h 4248787"/>
              <a:gd name="connsiteX4" fmla="*/ 0 w 5143503"/>
              <a:gd name="connsiteY4" fmla="*/ 0 h 4248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3503" h="4248787">
                <a:moveTo>
                  <a:pt x="5143503" y="0"/>
                </a:moveTo>
                <a:lnTo>
                  <a:pt x="5143503" y="3453150"/>
                </a:lnTo>
                <a:lnTo>
                  <a:pt x="5023628" y="3455030"/>
                </a:lnTo>
                <a:cubicBezTo>
                  <a:pt x="2628816" y="3531454"/>
                  <a:pt x="2549155" y="4742933"/>
                  <a:pt x="0" y="401912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7" name="Flowchart: Document 6"/>
          <p:cNvSpPr/>
          <p:nvPr/>
        </p:nvSpPr>
        <p:spPr>
          <a:xfrm rot="16200000">
            <a:off x="-559904" y="559907"/>
            <a:ext cx="6858003" cy="5738187"/>
          </a:xfrm>
          <a:prstGeom prst="flowChartDocumen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56" name="Freeform 55"/>
          <p:cNvSpPr/>
          <p:nvPr/>
        </p:nvSpPr>
        <p:spPr>
          <a:xfrm flipV="1">
            <a:off x="0" y="-7"/>
            <a:ext cx="3657600" cy="3458824"/>
          </a:xfrm>
          <a:custGeom>
            <a:avLst/>
            <a:gdLst>
              <a:gd name="connsiteX0" fmla="*/ 1498349 w 3666654"/>
              <a:gd name="connsiteY0" fmla="*/ 0 h 3350914"/>
              <a:gd name="connsiteX1" fmla="*/ 3666654 w 3666654"/>
              <a:gd name="connsiteY1" fmla="*/ 2168305 h 3350914"/>
              <a:gd name="connsiteX2" fmla="*/ 3404952 w 3666654"/>
              <a:gd name="connsiteY2" fmla="*/ 3201848 h 3350914"/>
              <a:gd name="connsiteX3" fmla="*/ 3314392 w 3666654"/>
              <a:gd name="connsiteY3" fmla="*/ 3350914 h 3350914"/>
              <a:gd name="connsiteX4" fmla="*/ 0 w 3666654"/>
              <a:gd name="connsiteY4" fmla="*/ 3350914 h 3350914"/>
              <a:gd name="connsiteX5" fmla="*/ 0 w 3666654"/>
              <a:gd name="connsiteY5" fmla="*/ 603386 h 3350914"/>
              <a:gd name="connsiteX6" fmla="*/ 119106 w 3666654"/>
              <a:gd name="connsiteY6" fmla="*/ 495136 h 3350914"/>
              <a:gd name="connsiteX7" fmla="*/ 1498349 w 3666654"/>
              <a:gd name="connsiteY7" fmla="*/ 0 h 335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66654" h="3350914">
                <a:moveTo>
                  <a:pt x="1498349" y="0"/>
                </a:moveTo>
                <a:cubicBezTo>
                  <a:pt x="2695871" y="0"/>
                  <a:pt x="3666654" y="970783"/>
                  <a:pt x="3666654" y="2168305"/>
                </a:cubicBezTo>
                <a:cubicBezTo>
                  <a:pt x="3666654" y="2542531"/>
                  <a:pt x="3571851" y="2894614"/>
                  <a:pt x="3404952" y="3201848"/>
                </a:cubicBezTo>
                <a:lnTo>
                  <a:pt x="3314392" y="3350914"/>
                </a:lnTo>
                <a:lnTo>
                  <a:pt x="0" y="3350914"/>
                </a:lnTo>
                <a:lnTo>
                  <a:pt x="0" y="603386"/>
                </a:lnTo>
                <a:lnTo>
                  <a:pt x="119106" y="495136"/>
                </a:lnTo>
                <a:cubicBezTo>
                  <a:pt x="493917" y="185814"/>
                  <a:pt x="974433" y="0"/>
                  <a:pt x="149834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97093" y="645557"/>
            <a:ext cx="41427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chemeClr val="bg1"/>
                </a:solidFill>
              </a:rPr>
              <a:t>Pregunta de investigación</a:t>
            </a:r>
            <a:endParaRPr lang="en-IN" sz="3600" b="1" dirty="0">
              <a:solidFill>
                <a:schemeClr val="bg1"/>
              </a:solidFill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1947391" y="5867054"/>
            <a:ext cx="1756592" cy="1015621"/>
          </a:xfrm>
          <a:custGeom>
            <a:avLst/>
            <a:gdLst>
              <a:gd name="connsiteX0" fmla="*/ 658722 w 1317444"/>
              <a:gd name="connsiteY0" fmla="*/ 0 h 761716"/>
              <a:gd name="connsiteX1" fmla="*/ 1317444 w 1317444"/>
              <a:gd name="connsiteY1" fmla="*/ 658722 h 761716"/>
              <a:gd name="connsiteX2" fmla="*/ 1307061 w 1317444"/>
              <a:gd name="connsiteY2" fmla="*/ 761716 h 761716"/>
              <a:gd name="connsiteX3" fmla="*/ 10383 w 1317444"/>
              <a:gd name="connsiteY3" fmla="*/ 761716 h 761716"/>
              <a:gd name="connsiteX4" fmla="*/ 0 w 1317444"/>
              <a:gd name="connsiteY4" fmla="*/ 658722 h 761716"/>
              <a:gd name="connsiteX5" fmla="*/ 658722 w 1317444"/>
              <a:gd name="connsiteY5" fmla="*/ 0 h 76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7444" h="761716">
                <a:moveTo>
                  <a:pt x="658722" y="0"/>
                </a:moveTo>
                <a:cubicBezTo>
                  <a:pt x="1022524" y="0"/>
                  <a:pt x="1317444" y="294920"/>
                  <a:pt x="1317444" y="658722"/>
                </a:cubicBezTo>
                <a:lnTo>
                  <a:pt x="1307061" y="761716"/>
                </a:lnTo>
                <a:lnTo>
                  <a:pt x="10383" y="761716"/>
                </a:lnTo>
                <a:lnTo>
                  <a:pt x="0" y="658722"/>
                </a:lnTo>
                <a:cubicBezTo>
                  <a:pt x="0" y="294920"/>
                  <a:pt x="294920" y="0"/>
                  <a:pt x="65872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4" name="Rectángulo 3"/>
          <p:cNvSpPr/>
          <p:nvPr/>
        </p:nvSpPr>
        <p:spPr>
          <a:xfrm>
            <a:off x="5927039" y="2888299"/>
            <a:ext cx="585348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¿Cuáles son las inequidades en el acceso a los servicios de salud preventivos en la población afiliada a una </a:t>
            </a:r>
            <a:r>
              <a:rPr lang="es-E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EPS del régimen contributivo</a:t>
            </a:r>
            <a:r>
              <a:rPr lang="es-E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</a:t>
            </a:r>
            <a:r>
              <a:rPr lang="es-ES" sz="2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del municipio de Jamundí entre los años 2012 y 2014?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93" y="1723126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33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5" r="16535"/>
          <a:stretch>
            <a:fillRect/>
          </a:stretch>
        </p:blipFill>
        <p:spPr>
          <a:solidFill>
            <a:schemeClr val="bg1">
              <a:lumMod val="95000"/>
            </a:schemeClr>
          </a:solidFill>
        </p:spPr>
      </p:pic>
      <p:sp>
        <p:nvSpPr>
          <p:cNvPr id="125" name="Freeform 124"/>
          <p:cNvSpPr/>
          <p:nvPr/>
        </p:nvSpPr>
        <p:spPr>
          <a:xfrm rot="5400000">
            <a:off x="5367049" y="33051"/>
            <a:ext cx="6858000" cy="6791900"/>
          </a:xfrm>
          <a:custGeom>
            <a:avLst/>
            <a:gdLst>
              <a:gd name="connsiteX0" fmla="*/ 0 w 5143500"/>
              <a:gd name="connsiteY0" fmla="*/ 4870208 h 5093925"/>
              <a:gd name="connsiteX1" fmla="*/ 0 w 5143500"/>
              <a:gd name="connsiteY1" fmla="*/ 0 h 5093925"/>
              <a:gd name="connsiteX2" fmla="*/ 5143500 w 5143500"/>
              <a:gd name="connsiteY2" fmla="*/ 0 h 5093925"/>
              <a:gd name="connsiteX3" fmla="*/ 5143500 w 5143500"/>
              <a:gd name="connsiteY3" fmla="*/ 4137784 h 5093925"/>
              <a:gd name="connsiteX4" fmla="*/ 79132 w 5143500"/>
              <a:gd name="connsiteY4" fmla="*/ 4895436 h 509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3500" h="5093925">
                <a:moveTo>
                  <a:pt x="0" y="4870208"/>
                </a:moveTo>
                <a:lnTo>
                  <a:pt x="0" y="0"/>
                </a:lnTo>
                <a:lnTo>
                  <a:pt x="5143500" y="0"/>
                </a:lnTo>
                <a:lnTo>
                  <a:pt x="5143500" y="4137784"/>
                </a:lnTo>
                <a:cubicBezTo>
                  <a:pt x="2573672" y="4137784"/>
                  <a:pt x="2493365" y="5617359"/>
                  <a:pt x="79132" y="48954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3" name="Flowchart: Document 2"/>
          <p:cNvSpPr/>
          <p:nvPr/>
        </p:nvSpPr>
        <p:spPr>
          <a:xfrm rot="5400000">
            <a:off x="5449956" y="115960"/>
            <a:ext cx="6858000" cy="6626085"/>
          </a:xfrm>
          <a:prstGeom prst="flowChartDocumen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 dirty="0"/>
          </a:p>
        </p:txBody>
      </p:sp>
      <p:sp>
        <p:nvSpPr>
          <p:cNvPr id="11" name="Rectangle 10"/>
          <p:cNvSpPr/>
          <p:nvPr/>
        </p:nvSpPr>
        <p:spPr>
          <a:xfrm>
            <a:off x="7115400" y="3221566"/>
            <a:ext cx="3936309" cy="1816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ES" sz="1867" dirty="0" smtClean="0">
                <a:solidFill>
                  <a:schemeClr val="bg1"/>
                </a:solidFill>
                <a:latin typeface="+mj-lt"/>
              </a:rPr>
              <a:t>Identificar </a:t>
            </a:r>
            <a:r>
              <a:rPr lang="es-ES" sz="1867" dirty="0" smtClean="0">
                <a:solidFill>
                  <a:schemeClr val="bg1"/>
                </a:solidFill>
                <a:latin typeface="+mj-lt"/>
              </a:rPr>
              <a:t>las inequidades </a:t>
            </a:r>
            <a:r>
              <a:rPr lang="es-ES" sz="1867" dirty="0">
                <a:solidFill>
                  <a:schemeClr val="bg1"/>
                </a:solidFill>
                <a:latin typeface="+mj-lt"/>
              </a:rPr>
              <a:t>en el acceso a los servicios </a:t>
            </a:r>
            <a:r>
              <a:rPr lang="es-ES" sz="1867" dirty="0" smtClean="0">
                <a:solidFill>
                  <a:schemeClr val="bg1"/>
                </a:solidFill>
                <a:latin typeface="+mj-lt"/>
              </a:rPr>
              <a:t>de Salud </a:t>
            </a:r>
            <a:r>
              <a:rPr lang="es-ES" sz="1867" dirty="0">
                <a:solidFill>
                  <a:schemeClr val="bg1"/>
                </a:solidFill>
              </a:rPr>
              <a:t>preventivos</a:t>
            </a:r>
            <a:r>
              <a:rPr lang="es-ES" sz="1867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es-ES" sz="1867" dirty="0">
                <a:solidFill>
                  <a:schemeClr val="bg1"/>
                </a:solidFill>
                <a:latin typeface="+mj-lt"/>
              </a:rPr>
              <a:t>en la población afiliada </a:t>
            </a:r>
            <a:r>
              <a:rPr lang="es-ES" sz="1867" dirty="0" smtClean="0">
                <a:solidFill>
                  <a:schemeClr val="bg1"/>
                </a:solidFill>
                <a:latin typeface="+mj-lt"/>
              </a:rPr>
              <a:t>a una EPS del régimen </a:t>
            </a:r>
            <a:r>
              <a:rPr lang="es-ES" sz="1867" dirty="0">
                <a:solidFill>
                  <a:schemeClr val="bg1"/>
                </a:solidFill>
                <a:latin typeface="+mj-lt"/>
              </a:rPr>
              <a:t>contributivo </a:t>
            </a:r>
            <a:r>
              <a:rPr lang="es-ES" sz="1867" dirty="0" smtClean="0">
                <a:solidFill>
                  <a:schemeClr val="bg1"/>
                </a:solidFill>
                <a:latin typeface="+mj-lt"/>
              </a:rPr>
              <a:t>en </a:t>
            </a:r>
            <a:r>
              <a:rPr lang="es-ES" sz="1867" dirty="0">
                <a:solidFill>
                  <a:schemeClr val="bg1"/>
                </a:solidFill>
                <a:latin typeface="+mj-lt"/>
              </a:rPr>
              <a:t>el Municipio de Jamundí entre los años 2012 y 2014. </a:t>
            </a:r>
          </a:p>
        </p:txBody>
      </p:sp>
      <p:sp>
        <p:nvSpPr>
          <p:cNvPr id="134" name="Freeform 133"/>
          <p:cNvSpPr/>
          <p:nvPr/>
        </p:nvSpPr>
        <p:spPr>
          <a:xfrm>
            <a:off x="7112850" y="-3"/>
            <a:ext cx="5079149" cy="2975440"/>
          </a:xfrm>
          <a:custGeom>
            <a:avLst/>
            <a:gdLst>
              <a:gd name="connsiteX0" fmla="*/ 13694 w 3809362"/>
              <a:gd name="connsiteY0" fmla="*/ 0 h 2231580"/>
              <a:gd name="connsiteX1" fmla="*/ 3809362 w 3809362"/>
              <a:gd name="connsiteY1" fmla="*/ 0 h 2231580"/>
              <a:gd name="connsiteX2" fmla="*/ 3809362 w 3809362"/>
              <a:gd name="connsiteY2" fmla="*/ 1095422 h 2231580"/>
              <a:gd name="connsiteX3" fmla="*/ 3767443 w 3809362"/>
              <a:gd name="connsiteY3" fmla="*/ 1182439 h 2231580"/>
              <a:gd name="connsiteX4" fmla="*/ 2004700 w 3809362"/>
              <a:gd name="connsiteY4" fmla="*/ 2231580 h 2231580"/>
              <a:gd name="connsiteX5" fmla="*/ 0 w 3809362"/>
              <a:gd name="connsiteY5" fmla="*/ 226880 h 2231580"/>
              <a:gd name="connsiteX6" fmla="*/ 10350 w 3809362"/>
              <a:gd name="connsiteY6" fmla="*/ 21911 h 2231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09362" h="2231580">
                <a:moveTo>
                  <a:pt x="13694" y="0"/>
                </a:moveTo>
                <a:lnTo>
                  <a:pt x="3809362" y="0"/>
                </a:lnTo>
                <a:lnTo>
                  <a:pt x="3809362" y="1095422"/>
                </a:lnTo>
                <a:lnTo>
                  <a:pt x="3767443" y="1182439"/>
                </a:lnTo>
                <a:cubicBezTo>
                  <a:pt x="3427969" y="1807355"/>
                  <a:pt x="2765876" y="2231580"/>
                  <a:pt x="2004700" y="2231580"/>
                </a:cubicBezTo>
                <a:cubicBezTo>
                  <a:pt x="897535" y="2231580"/>
                  <a:pt x="0" y="1334045"/>
                  <a:pt x="0" y="226880"/>
                </a:cubicBezTo>
                <a:cubicBezTo>
                  <a:pt x="0" y="157682"/>
                  <a:pt x="3506" y="89303"/>
                  <a:pt x="10350" y="2191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6" name="Rectangle 5"/>
          <p:cNvSpPr/>
          <p:nvPr/>
        </p:nvSpPr>
        <p:spPr>
          <a:xfrm>
            <a:off x="6400512" y="1379766"/>
            <a:ext cx="53660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+mj-lt"/>
              </a:rPr>
              <a:t>Objetivo General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7" name="Freeform 136"/>
          <p:cNvSpPr/>
          <p:nvPr/>
        </p:nvSpPr>
        <p:spPr>
          <a:xfrm>
            <a:off x="7502119" y="6228441"/>
            <a:ext cx="2587860" cy="629560"/>
          </a:xfrm>
          <a:custGeom>
            <a:avLst/>
            <a:gdLst>
              <a:gd name="connsiteX0" fmla="*/ 1376641 w 2753282"/>
              <a:gd name="connsiteY0" fmla="*/ 0 h 931157"/>
              <a:gd name="connsiteX1" fmla="*/ 2744266 w 2753282"/>
              <a:gd name="connsiteY1" fmla="*/ 906523 h 931157"/>
              <a:gd name="connsiteX2" fmla="*/ 2753282 w 2753282"/>
              <a:gd name="connsiteY2" fmla="*/ 931157 h 931157"/>
              <a:gd name="connsiteX3" fmla="*/ 0 w 2753282"/>
              <a:gd name="connsiteY3" fmla="*/ 931157 h 931157"/>
              <a:gd name="connsiteX4" fmla="*/ 9016 w 2753282"/>
              <a:gd name="connsiteY4" fmla="*/ 906523 h 931157"/>
              <a:gd name="connsiteX5" fmla="*/ 1376641 w 2753282"/>
              <a:gd name="connsiteY5" fmla="*/ 0 h 931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53282" h="931157">
                <a:moveTo>
                  <a:pt x="1376641" y="0"/>
                </a:moveTo>
                <a:cubicBezTo>
                  <a:pt x="1991444" y="0"/>
                  <a:pt x="2518942" y="373798"/>
                  <a:pt x="2744266" y="906523"/>
                </a:cubicBezTo>
                <a:lnTo>
                  <a:pt x="2753282" y="931157"/>
                </a:lnTo>
                <a:lnTo>
                  <a:pt x="0" y="931157"/>
                </a:lnTo>
                <a:lnTo>
                  <a:pt x="9016" y="906523"/>
                </a:lnTo>
                <a:cubicBezTo>
                  <a:pt x="234340" y="373798"/>
                  <a:pt x="761839" y="0"/>
                  <a:pt x="137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140" name="Freeform 139"/>
          <p:cNvSpPr/>
          <p:nvPr/>
        </p:nvSpPr>
        <p:spPr>
          <a:xfrm>
            <a:off x="11223973" y="4069854"/>
            <a:ext cx="967540" cy="1935957"/>
          </a:xfrm>
          <a:custGeom>
            <a:avLst/>
            <a:gdLst>
              <a:gd name="connsiteX0" fmla="*/ 725655 w 725655"/>
              <a:gd name="connsiteY0" fmla="*/ 0 h 1451968"/>
              <a:gd name="connsiteX1" fmla="*/ 725655 w 725655"/>
              <a:gd name="connsiteY1" fmla="*/ 1451968 h 1451968"/>
              <a:gd name="connsiteX2" fmla="*/ 579703 w 725655"/>
              <a:gd name="connsiteY2" fmla="*/ 1437255 h 1451968"/>
              <a:gd name="connsiteX3" fmla="*/ 0 w 725655"/>
              <a:gd name="connsiteY3" fmla="*/ 725984 h 1451968"/>
              <a:gd name="connsiteX4" fmla="*/ 579703 w 725655"/>
              <a:gd name="connsiteY4" fmla="*/ 14713 h 1451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655" h="1451968">
                <a:moveTo>
                  <a:pt x="725655" y="0"/>
                </a:moveTo>
                <a:lnTo>
                  <a:pt x="725655" y="1451968"/>
                </a:lnTo>
                <a:lnTo>
                  <a:pt x="579703" y="1437255"/>
                </a:lnTo>
                <a:cubicBezTo>
                  <a:pt x="248867" y="1369556"/>
                  <a:pt x="0" y="1076833"/>
                  <a:pt x="0" y="725984"/>
                </a:cubicBezTo>
                <a:cubicBezTo>
                  <a:pt x="0" y="375135"/>
                  <a:pt x="248867" y="82412"/>
                  <a:pt x="579703" y="147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335546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rcador de posición de imagen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7" r="10657"/>
          <a:stretch>
            <a:fillRect/>
          </a:stretch>
        </p:blipFill>
        <p:spPr>
          <a:xfrm>
            <a:off x="0" y="-28524"/>
            <a:ext cx="8054565" cy="4530693"/>
          </a:xfrm>
          <a:solidFill>
            <a:schemeClr val="bg1">
              <a:lumMod val="95000"/>
            </a:schemeClr>
          </a:solidFill>
        </p:spPr>
      </p:pic>
      <p:sp>
        <p:nvSpPr>
          <p:cNvPr id="58" name="Freeform 57"/>
          <p:cNvSpPr/>
          <p:nvPr/>
        </p:nvSpPr>
        <p:spPr>
          <a:xfrm flipV="1">
            <a:off x="0" y="4952553"/>
            <a:ext cx="12192000" cy="1931183"/>
          </a:xfrm>
          <a:custGeom>
            <a:avLst/>
            <a:gdLst>
              <a:gd name="connsiteX0" fmla="*/ 9144000 w 9144000"/>
              <a:gd name="connsiteY0" fmla="*/ 0 h 1448387"/>
              <a:gd name="connsiteX1" fmla="*/ 0 w 9144000"/>
              <a:gd name="connsiteY1" fmla="*/ 0 h 1448387"/>
              <a:gd name="connsiteX2" fmla="*/ 0 w 9144000"/>
              <a:gd name="connsiteY2" fmla="*/ 1341246 h 1448387"/>
              <a:gd name="connsiteX3" fmla="*/ 8739931 w 9144000"/>
              <a:gd name="connsiteY3" fmla="*/ 1102019 h 1448387"/>
              <a:gd name="connsiteX4" fmla="*/ 9144000 w 9144000"/>
              <a:gd name="connsiteY4" fmla="*/ 1092675 h 1448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1448387">
                <a:moveTo>
                  <a:pt x="9144000" y="0"/>
                </a:moveTo>
                <a:lnTo>
                  <a:pt x="0" y="0"/>
                </a:lnTo>
                <a:lnTo>
                  <a:pt x="0" y="1341246"/>
                </a:lnTo>
                <a:cubicBezTo>
                  <a:pt x="4584882" y="1646235"/>
                  <a:pt x="5157992" y="1214675"/>
                  <a:pt x="8739931" y="1102019"/>
                </a:cubicBezTo>
                <a:lnTo>
                  <a:pt x="9144000" y="10926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59" name="Freeform 58"/>
          <p:cNvSpPr/>
          <p:nvPr/>
        </p:nvSpPr>
        <p:spPr>
          <a:xfrm flipV="1">
            <a:off x="1" y="5061278"/>
            <a:ext cx="12191999" cy="1822457"/>
          </a:xfrm>
          <a:custGeom>
            <a:avLst/>
            <a:gdLst>
              <a:gd name="connsiteX0" fmla="*/ 9143999 w 9143999"/>
              <a:gd name="connsiteY0" fmla="*/ 0 h 1366843"/>
              <a:gd name="connsiteX1" fmla="*/ 0 w 9143999"/>
              <a:gd name="connsiteY1" fmla="*/ 0 h 1366843"/>
              <a:gd name="connsiteX2" fmla="*/ 0 w 9143999"/>
              <a:gd name="connsiteY2" fmla="*/ 1259702 h 1366843"/>
              <a:gd name="connsiteX3" fmla="*/ 9143999 w 9143999"/>
              <a:gd name="connsiteY3" fmla="*/ 994796 h 1366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1366843">
                <a:moveTo>
                  <a:pt x="9143999" y="0"/>
                </a:moveTo>
                <a:lnTo>
                  <a:pt x="0" y="0"/>
                </a:lnTo>
                <a:lnTo>
                  <a:pt x="0" y="1259702"/>
                </a:lnTo>
                <a:cubicBezTo>
                  <a:pt x="4572000" y="1608261"/>
                  <a:pt x="4572000" y="994796"/>
                  <a:pt x="9143999" y="994796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2400" dirty="0"/>
          </a:p>
        </p:txBody>
      </p:sp>
      <p:sp>
        <p:nvSpPr>
          <p:cNvPr id="4" name="Rounded Rectangle 3"/>
          <p:cNvSpPr/>
          <p:nvPr/>
        </p:nvSpPr>
        <p:spPr>
          <a:xfrm flipV="1">
            <a:off x="514039" y="3828134"/>
            <a:ext cx="2645851" cy="2459215"/>
          </a:xfrm>
          <a:prstGeom prst="roundRect">
            <a:avLst/>
          </a:prstGeom>
          <a:solidFill>
            <a:schemeClr val="accent4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16" name="Rounded Rectangle 15"/>
          <p:cNvSpPr/>
          <p:nvPr/>
        </p:nvSpPr>
        <p:spPr>
          <a:xfrm flipV="1">
            <a:off x="3353396" y="3828134"/>
            <a:ext cx="2645851" cy="2459215"/>
          </a:xfrm>
          <a:prstGeom prst="roundRect">
            <a:avLst/>
          </a:prstGeom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2400" dirty="0"/>
          </a:p>
        </p:txBody>
      </p:sp>
      <p:sp>
        <p:nvSpPr>
          <p:cNvPr id="17" name="Rounded Rectangle 16"/>
          <p:cNvSpPr/>
          <p:nvPr/>
        </p:nvSpPr>
        <p:spPr>
          <a:xfrm flipV="1">
            <a:off x="6192753" y="3828134"/>
            <a:ext cx="2645851" cy="2459215"/>
          </a:xfrm>
          <a:prstGeom prst="roundRect">
            <a:avLst/>
          </a:prstGeom>
          <a:solidFill>
            <a:schemeClr val="accent4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18" name="Rounded Rectangle 17"/>
          <p:cNvSpPr/>
          <p:nvPr/>
        </p:nvSpPr>
        <p:spPr>
          <a:xfrm flipV="1">
            <a:off x="9032111" y="3828134"/>
            <a:ext cx="2645851" cy="2459215"/>
          </a:xfrm>
          <a:prstGeom prst="roundRect">
            <a:avLst/>
          </a:prstGeom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2400" dirty="0"/>
          </a:p>
        </p:txBody>
      </p:sp>
      <p:sp>
        <p:nvSpPr>
          <p:cNvPr id="20" name="Rectangle 19"/>
          <p:cNvSpPr/>
          <p:nvPr/>
        </p:nvSpPr>
        <p:spPr>
          <a:xfrm>
            <a:off x="754740" y="4496530"/>
            <a:ext cx="2193534" cy="954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867" dirty="0" err="1">
                <a:solidFill>
                  <a:schemeClr val="bg1"/>
                </a:solidFill>
                <a:latin typeface="+mj-lt"/>
              </a:rPr>
              <a:t>Estudio</a:t>
            </a:r>
            <a:r>
              <a:rPr lang="pt-BR" sz="1867" dirty="0">
                <a:solidFill>
                  <a:schemeClr val="bg1"/>
                </a:solidFill>
                <a:latin typeface="+mj-lt"/>
              </a:rPr>
              <a:t> </a:t>
            </a:r>
            <a:r>
              <a:rPr lang="pt-BR" sz="1867" dirty="0" err="1">
                <a:solidFill>
                  <a:schemeClr val="bg1"/>
                </a:solidFill>
                <a:latin typeface="+mj-lt"/>
              </a:rPr>
              <a:t>descriptivo</a:t>
            </a:r>
            <a:r>
              <a:rPr lang="pt-BR" sz="1867" dirty="0">
                <a:solidFill>
                  <a:schemeClr val="bg1"/>
                </a:solidFill>
                <a:latin typeface="+mj-lt"/>
              </a:rPr>
              <a:t> de corte transversal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442552" y="4122513"/>
            <a:ext cx="242966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solidFill>
                  <a:schemeClr val="bg1"/>
                </a:solidFill>
                <a:latin typeface="+mj-lt"/>
              </a:rPr>
              <a:t>Se adoptó la encuesta realizada en el estudio Acceso a Servicios de Salud para Hogares Colombianos, realizada por </a:t>
            </a:r>
            <a:r>
              <a:rPr lang="es-ES" sz="1600" dirty="0" err="1">
                <a:solidFill>
                  <a:schemeClr val="bg1"/>
                </a:solidFill>
                <a:latin typeface="+mj-lt"/>
              </a:rPr>
              <a:t>Arrivillaga</a:t>
            </a:r>
            <a:r>
              <a:rPr lang="es-ES" sz="1600" dirty="0">
                <a:solidFill>
                  <a:schemeClr val="bg1"/>
                </a:solidFill>
                <a:latin typeface="+mj-lt"/>
              </a:rPr>
              <a:t> et al (1).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475416" y="4126279"/>
            <a:ext cx="2042657" cy="954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+mj-lt"/>
              </a:rPr>
              <a:t>Se aplicó en Jamundí, Valle del Cauca </a:t>
            </a:r>
          </a:p>
        </p:txBody>
      </p:sp>
      <p:sp>
        <p:nvSpPr>
          <p:cNvPr id="38" name="Rectangle 37"/>
          <p:cNvSpPr/>
          <p:nvPr/>
        </p:nvSpPr>
        <p:spPr>
          <a:xfrm>
            <a:off x="9224325" y="4209207"/>
            <a:ext cx="2261421" cy="1528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867" dirty="0">
                <a:solidFill>
                  <a:schemeClr val="bg1"/>
                </a:solidFill>
                <a:latin typeface="+mj-lt"/>
              </a:rPr>
              <a:t>Se realizó un muestreo probabilístico, sistemático: 56 personas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8580879" y="1341734"/>
            <a:ext cx="31112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 smtClean="0">
                <a:solidFill>
                  <a:schemeClr val="accent1"/>
                </a:solidFill>
              </a:rPr>
              <a:t>Materiales</a:t>
            </a:r>
            <a:endParaRPr lang="en-US" sz="4000" b="1" dirty="0" smtClean="0">
              <a:solidFill>
                <a:schemeClr val="accent1"/>
              </a:solidFill>
            </a:endParaRPr>
          </a:p>
          <a:p>
            <a:pPr algn="r"/>
            <a:r>
              <a:rPr lang="es-CO" sz="4000" b="1" dirty="0" smtClean="0">
                <a:solidFill>
                  <a:schemeClr val="accent1"/>
                </a:solidFill>
              </a:rPr>
              <a:t>Y método</a:t>
            </a:r>
            <a:endParaRPr lang="en-IN" sz="4000" b="1" dirty="0">
              <a:solidFill>
                <a:schemeClr val="accent1"/>
              </a:solidFill>
            </a:endParaRPr>
          </a:p>
        </p:txBody>
      </p:sp>
      <p:sp>
        <p:nvSpPr>
          <p:cNvPr id="24" name="Rectangle 29"/>
          <p:cNvSpPr/>
          <p:nvPr/>
        </p:nvSpPr>
        <p:spPr>
          <a:xfrm>
            <a:off x="6475415" y="5080579"/>
            <a:ext cx="2042657" cy="954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+mj-lt"/>
              </a:rPr>
              <a:t>A población atendida por una EPS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489731" y="6446437"/>
            <a:ext cx="964678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solidFill>
                  <a:schemeClr val="bg1"/>
                </a:solidFill>
              </a:rPr>
              <a:t>(1) </a:t>
            </a:r>
            <a:r>
              <a:rPr lang="es-ES" sz="1200" dirty="0" err="1">
                <a:solidFill>
                  <a:schemeClr val="bg1"/>
                </a:solidFill>
              </a:rPr>
              <a:t>Arrivillaga</a:t>
            </a:r>
            <a:r>
              <a:rPr lang="es-ES" sz="1200" dirty="0">
                <a:solidFill>
                  <a:schemeClr val="bg1"/>
                </a:solidFill>
              </a:rPr>
              <a:t>, </a:t>
            </a:r>
            <a:r>
              <a:rPr lang="es-ES" sz="1200" dirty="0" err="1">
                <a:solidFill>
                  <a:schemeClr val="bg1"/>
                </a:solidFill>
              </a:rPr>
              <a:t>Aristizábal</a:t>
            </a:r>
            <a:r>
              <a:rPr lang="es-ES" sz="1200" dirty="0">
                <a:solidFill>
                  <a:schemeClr val="bg1"/>
                </a:solidFill>
              </a:rPr>
              <a:t>, Pérez, y Estrada, este es un instrumento contó con su respectiva validación y fue publicado en el año 2016.</a:t>
            </a:r>
          </a:p>
        </p:txBody>
      </p:sp>
    </p:spTree>
    <p:extLst>
      <p:ext uri="{BB962C8B-B14F-4D97-AF65-F5344CB8AC3E}">
        <p14:creationId xmlns:p14="http://schemas.microsoft.com/office/powerpoint/2010/main" val="384247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 flipV="1">
            <a:off x="8926599" y="-6634"/>
            <a:ext cx="3264839" cy="1863203"/>
            <a:chOff x="5174396" y="2881513"/>
            <a:chExt cx="3969605" cy="2265404"/>
          </a:xfrm>
        </p:grpSpPr>
        <p:sp>
          <p:nvSpPr>
            <p:cNvPr id="50" name="Freeform 49"/>
            <p:cNvSpPr/>
            <p:nvPr/>
          </p:nvSpPr>
          <p:spPr>
            <a:xfrm>
              <a:off x="5174396" y="2881513"/>
              <a:ext cx="3967121" cy="2264734"/>
            </a:xfrm>
            <a:custGeom>
              <a:avLst/>
              <a:gdLst>
                <a:gd name="connsiteX0" fmla="*/ 4423538 w 4423539"/>
                <a:gd name="connsiteY0" fmla="*/ 0 h 2525292"/>
                <a:gd name="connsiteX1" fmla="*/ 4423539 w 4423539"/>
                <a:gd name="connsiteY1" fmla="*/ 2299873 h 2525292"/>
                <a:gd name="connsiteX2" fmla="*/ 265512 w 4423539"/>
                <a:gd name="connsiteY2" fmla="*/ 2525292 h 2525292"/>
                <a:gd name="connsiteX3" fmla="*/ 0 w 4423539"/>
                <a:gd name="connsiteY3" fmla="*/ 2525291 h 2525292"/>
                <a:gd name="connsiteX4" fmla="*/ 30717 w 4423539"/>
                <a:gd name="connsiteY4" fmla="*/ 2489652 h 2525292"/>
                <a:gd name="connsiteX5" fmla="*/ 4400947 w 4423539"/>
                <a:gd name="connsiteY5" fmla="*/ 15303 h 252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23539" h="2525292">
                  <a:moveTo>
                    <a:pt x="4423538" y="0"/>
                  </a:moveTo>
                  <a:lnTo>
                    <a:pt x="4423539" y="2299873"/>
                  </a:lnTo>
                  <a:lnTo>
                    <a:pt x="265512" y="2525292"/>
                  </a:lnTo>
                  <a:lnTo>
                    <a:pt x="0" y="2525291"/>
                  </a:lnTo>
                  <a:lnTo>
                    <a:pt x="30717" y="2489652"/>
                  </a:lnTo>
                  <a:cubicBezTo>
                    <a:pt x="1715172" y="560873"/>
                    <a:pt x="2438847" y="1304783"/>
                    <a:pt x="4400947" y="15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5372887" y="3039452"/>
              <a:ext cx="3771114" cy="2107465"/>
            </a:xfrm>
            <a:custGeom>
              <a:avLst/>
              <a:gdLst>
                <a:gd name="connsiteX0" fmla="*/ 4170350 w 4170350"/>
                <a:gd name="connsiteY0" fmla="*/ 0 h 2343521"/>
                <a:gd name="connsiteX1" fmla="*/ 4170350 w 4170350"/>
                <a:gd name="connsiteY1" fmla="*/ 2343520 h 2343521"/>
                <a:gd name="connsiteX2" fmla="*/ 0 w 4170350"/>
                <a:gd name="connsiteY2" fmla="*/ 2343521 h 2343521"/>
                <a:gd name="connsiteX3" fmla="*/ 37799 w 4170350"/>
                <a:gd name="connsiteY3" fmla="*/ 2297090 h 2343521"/>
                <a:gd name="connsiteX4" fmla="*/ 4123034 w 4170350"/>
                <a:gd name="connsiteY4" fmla="*/ 33426 h 2343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70350" h="2343521">
                  <a:moveTo>
                    <a:pt x="4170350" y="0"/>
                  </a:moveTo>
                  <a:lnTo>
                    <a:pt x="4170350" y="2343520"/>
                  </a:lnTo>
                  <a:lnTo>
                    <a:pt x="0" y="2343521"/>
                  </a:lnTo>
                  <a:lnTo>
                    <a:pt x="37799" y="2297090"/>
                  </a:lnTo>
                  <a:cubicBezTo>
                    <a:pt x="1542225" y="476404"/>
                    <a:pt x="2248073" y="1336162"/>
                    <a:pt x="4123034" y="334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/>
            </a:p>
          </p:txBody>
        </p:sp>
      </p:grpSp>
      <p:sp>
        <p:nvSpPr>
          <p:cNvPr id="26" name="Rounded Rectangle 25"/>
          <p:cNvSpPr/>
          <p:nvPr/>
        </p:nvSpPr>
        <p:spPr>
          <a:xfrm>
            <a:off x="1139132" y="2549981"/>
            <a:ext cx="4495800" cy="2240279"/>
          </a:xfrm>
          <a:prstGeom prst="roundRect">
            <a:avLst>
              <a:gd name="adj" fmla="val 918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sp>
        <p:nvSpPr>
          <p:cNvPr id="30" name="Rounded Rectangle 29"/>
          <p:cNvSpPr/>
          <p:nvPr/>
        </p:nvSpPr>
        <p:spPr>
          <a:xfrm>
            <a:off x="5983633" y="2549981"/>
            <a:ext cx="4970059" cy="2240279"/>
          </a:xfrm>
          <a:prstGeom prst="roundRect">
            <a:avLst>
              <a:gd name="adj" fmla="val 1122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sp>
        <p:nvSpPr>
          <p:cNvPr id="46" name="TextBox 45"/>
          <p:cNvSpPr txBox="1"/>
          <p:nvPr/>
        </p:nvSpPr>
        <p:spPr>
          <a:xfrm>
            <a:off x="438092" y="1343408"/>
            <a:ext cx="4732947" cy="769441"/>
          </a:xfrm>
          <a:prstGeom prst="rect">
            <a:avLst/>
          </a:prstGeom>
          <a:noFill/>
        </p:spPr>
        <p:txBody>
          <a:bodyPr wrap="none" lIns="0" rIns="120000" rtlCol="0">
            <a:spAutoFit/>
          </a:bodyPr>
          <a:lstStyle/>
          <a:p>
            <a:r>
              <a:rPr lang="es-CO" sz="4400" b="1" dirty="0" smtClean="0">
                <a:solidFill>
                  <a:schemeClr val="accent4"/>
                </a:solidFill>
              </a:rPr>
              <a:t>Diseño muestral</a:t>
            </a:r>
            <a:endParaRPr lang="en-US" sz="4400" b="1" dirty="0">
              <a:solidFill>
                <a:schemeClr val="accent4"/>
              </a:solidFill>
            </a:endParaRPr>
          </a:p>
        </p:txBody>
      </p:sp>
      <p:sp>
        <p:nvSpPr>
          <p:cNvPr id="19" name="Marcador de contenido 4"/>
          <p:cNvSpPr txBox="1">
            <a:spLocks/>
          </p:cNvSpPr>
          <p:nvPr/>
        </p:nvSpPr>
        <p:spPr>
          <a:xfrm>
            <a:off x="1337252" y="2695851"/>
            <a:ext cx="5003042" cy="185108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1600" b="1" dirty="0" smtClean="0">
                <a:solidFill>
                  <a:schemeClr val="bg1"/>
                </a:solidFill>
              </a:rPr>
              <a:t>Donde</a:t>
            </a:r>
            <a:r>
              <a:rPr lang="es-ES" sz="1600" dirty="0" smtClean="0">
                <a:solidFill>
                  <a:schemeClr val="bg1"/>
                </a:solidFill>
              </a:rPr>
              <a:t>:</a:t>
            </a:r>
            <a:endParaRPr lang="es-419" sz="1600" dirty="0" smtClean="0">
              <a:solidFill>
                <a:schemeClr val="bg1"/>
              </a:solidFill>
            </a:endParaRPr>
          </a:p>
          <a:p>
            <a:pPr marL="0" indent="0">
              <a:buFont typeface="Arial" panose="020B0604020202020204" pitchFamily="34" charset="0"/>
              <a:buNone/>
              <a:tabLst>
                <a:tab pos="450850" algn="l"/>
                <a:tab pos="2689225" algn="l"/>
              </a:tabLst>
            </a:pPr>
            <a:r>
              <a:rPr lang="es-ES" sz="1600" dirty="0" err="1" smtClean="0">
                <a:solidFill>
                  <a:schemeClr val="bg1"/>
                </a:solidFill>
              </a:rPr>
              <a:t>deff</a:t>
            </a:r>
            <a:r>
              <a:rPr lang="es-ES" sz="1600" dirty="0" smtClean="0">
                <a:solidFill>
                  <a:schemeClr val="bg1"/>
                </a:solidFill>
              </a:rPr>
              <a:t>   = Efecto de diseño 	      = 1</a:t>
            </a:r>
          </a:p>
          <a:p>
            <a:pPr marL="0" indent="0">
              <a:buFont typeface="Arial" panose="020B0604020202020204" pitchFamily="34" charset="0"/>
              <a:buNone/>
              <a:tabLst>
                <a:tab pos="450850" algn="l"/>
                <a:tab pos="2689225" algn="l"/>
              </a:tabLst>
            </a:pPr>
            <a:r>
              <a:rPr lang="es-ES" sz="1600" dirty="0" smtClean="0">
                <a:solidFill>
                  <a:schemeClr val="bg1"/>
                </a:solidFill>
              </a:rPr>
              <a:t>N	 = Tamaña de la población  = 840</a:t>
            </a:r>
          </a:p>
          <a:p>
            <a:pPr marL="0" indent="0">
              <a:buFont typeface="Arial" panose="020B0604020202020204" pitchFamily="34" charset="0"/>
              <a:buNone/>
              <a:tabLst>
                <a:tab pos="450850" algn="l"/>
                <a:tab pos="2689225" algn="l"/>
              </a:tabLst>
            </a:pPr>
            <a:r>
              <a:rPr lang="es-ES" sz="1600" dirty="0" smtClean="0">
                <a:solidFill>
                  <a:schemeClr val="bg1"/>
                </a:solidFill>
              </a:rPr>
              <a:t>p 	= proporción estimada 	      = 50%</a:t>
            </a:r>
          </a:p>
          <a:p>
            <a:pPr marL="0" indent="0">
              <a:buFont typeface="Arial" panose="020B0604020202020204" pitchFamily="34" charset="0"/>
              <a:buNone/>
              <a:tabLst>
                <a:tab pos="450850" algn="l"/>
                <a:tab pos="2689225" algn="l"/>
              </a:tabLst>
            </a:pPr>
            <a:r>
              <a:rPr lang="es-ES" sz="1600" dirty="0" smtClean="0">
                <a:solidFill>
                  <a:schemeClr val="bg1"/>
                </a:solidFill>
              </a:rPr>
              <a:t>q 	= 1- p 		     = 50%</a:t>
            </a:r>
          </a:p>
        </p:txBody>
      </p:sp>
      <p:sp>
        <p:nvSpPr>
          <p:cNvPr id="20" name="Marcador de contenido 4"/>
          <p:cNvSpPr txBox="1">
            <a:spLocks/>
          </p:cNvSpPr>
          <p:nvPr/>
        </p:nvSpPr>
        <p:spPr>
          <a:xfrm>
            <a:off x="6140355" y="2695851"/>
            <a:ext cx="4939125" cy="14905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s-ES" sz="1600" dirty="0" smtClean="0">
              <a:solidFill>
                <a:schemeClr val="bg1"/>
              </a:solidFill>
            </a:endParaRPr>
          </a:p>
          <a:p>
            <a:pPr marL="0" indent="0">
              <a:buFont typeface="Arial" panose="020B0604020202020204" pitchFamily="34" charset="0"/>
              <a:buNone/>
              <a:tabLst>
                <a:tab pos="450850" algn="l"/>
                <a:tab pos="2865438" algn="l"/>
              </a:tabLst>
            </a:pPr>
            <a:r>
              <a:rPr lang="es-ES" sz="1600" dirty="0" smtClean="0">
                <a:solidFill>
                  <a:schemeClr val="bg1"/>
                </a:solidFill>
              </a:rPr>
              <a:t>d 	= nivel de precisión 	= 13%</a:t>
            </a:r>
          </a:p>
          <a:p>
            <a:pPr marL="0" indent="0">
              <a:buFont typeface="Arial" panose="020B0604020202020204" pitchFamily="34" charset="0"/>
              <a:buNone/>
              <a:tabLst>
                <a:tab pos="450850" algn="l"/>
                <a:tab pos="2865438" algn="l"/>
              </a:tabLst>
            </a:pPr>
            <a:r>
              <a:rPr lang="es-ES" sz="1600" dirty="0" smtClean="0">
                <a:solidFill>
                  <a:schemeClr val="bg1"/>
                </a:solidFill>
              </a:rPr>
              <a:t>Z	= nivel de confiabilidad	= 95% ( Z = 1,96)</a:t>
            </a:r>
          </a:p>
          <a:p>
            <a:pPr marL="0" indent="0">
              <a:buFont typeface="Arial" panose="020B0604020202020204" pitchFamily="34" charset="0"/>
              <a:buNone/>
              <a:tabLst>
                <a:tab pos="450850" algn="l"/>
                <a:tab pos="2865438" algn="l"/>
              </a:tabLst>
            </a:pPr>
            <a:r>
              <a:rPr lang="es-ES" sz="1800" b="1" dirty="0" smtClean="0">
                <a:solidFill>
                  <a:schemeClr val="bg1"/>
                </a:solidFill>
              </a:rPr>
              <a:t>n 	= 53 + 10% no respuesta 	= 59</a:t>
            </a:r>
            <a:endParaRPr lang="es-419" sz="1800" b="1" dirty="0">
              <a:solidFill>
                <a:schemeClr val="bg1"/>
              </a:solidFill>
            </a:endParaRPr>
          </a:p>
        </p:txBody>
      </p:sp>
      <p:sp>
        <p:nvSpPr>
          <p:cNvPr id="21" name="Título 3"/>
          <p:cNvSpPr txBox="1">
            <a:spLocks/>
          </p:cNvSpPr>
          <p:nvPr/>
        </p:nvSpPr>
        <p:spPr>
          <a:xfrm>
            <a:off x="438092" y="4790260"/>
            <a:ext cx="109614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600" b="1" dirty="0" smtClean="0"/>
              <a:t>Método de selección: </a:t>
            </a:r>
          </a:p>
          <a:p>
            <a:endParaRPr lang="es-ES" sz="1600" b="1" dirty="0" smtClean="0"/>
          </a:p>
          <a:p>
            <a:r>
              <a:rPr lang="es-ES" sz="1600" dirty="0" smtClean="0"/>
              <a:t>Muestreo sistemático con base en el marco muestral, conformado por la lista de los 840 usuarios registrados en la BD de la EPS</a:t>
            </a:r>
            <a:endParaRPr lang="es-419" sz="1600" dirty="0"/>
          </a:p>
        </p:txBody>
      </p:sp>
      <p:sp>
        <p:nvSpPr>
          <p:cNvPr id="23" name="Rectángulo 22"/>
          <p:cNvSpPr/>
          <p:nvPr/>
        </p:nvSpPr>
        <p:spPr>
          <a:xfrm>
            <a:off x="737205" y="6220646"/>
            <a:ext cx="1021648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419" sz="1200" dirty="0" smtClean="0"/>
              <a:t>* </a:t>
            </a:r>
            <a:r>
              <a:rPr lang="es-419" sz="1200" dirty="0" err="1" smtClean="0"/>
              <a:t>Schaeffer</a:t>
            </a:r>
            <a:r>
              <a:rPr lang="es-419" sz="1200" dirty="0" smtClean="0"/>
              <a:t> RL, </a:t>
            </a:r>
            <a:r>
              <a:rPr lang="es-419" sz="1200" dirty="0" err="1" smtClean="0"/>
              <a:t>Mendenhall</a:t>
            </a:r>
            <a:r>
              <a:rPr lang="es-419" sz="1200" dirty="0" smtClean="0"/>
              <a:t> W, </a:t>
            </a:r>
            <a:r>
              <a:rPr lang="es-419" sz="1200" dirty="0" err="1" smtClean="0"/>
              <a:t>Ott</a:t>
            </a:r>
            <a:r>
              <a:rPr lang="es-419" sz="1200" dirty="0" smtClean="0"/>
              <a:t> L. </a:t>
            </a:r>
            <a:r>
              <a:rPr lang="es-419" sz="1200" dirty="0" err="1" smtClean="0"/>
              <a:t>Elementary</a:t>
            </a:r>
            <a:r>
              <a:rPr lang="es-419" sz="1200" dirty="0" smtClean="0"/>
              <a:t> </a:t>
            </a:r>
            <a:r>
              <a:rPr lang="es-419" sz="1200" dirty="0" err="1" smtClean="0"/>
              <a:t>Survey</a:t>
            </a:r>
            <a:r>
              <a:rPr lang="es-419" sz="1200" dirty="0" smtClean="0"/>
              <a:t> </a:t>
            </a:r>
            <a:r>
              <a:rPr lang="es-419" sz="1200" dirty="0" err="1" smtClean="0"/>
              <a:t>Sampling</a:t>
            </a:r>
            <a:r>
              <a:rPr lang="es-419" sz="1200" dirty="0" smtClean="0"/>
              <a:t>, </a:t>
            </a:r>
            <a:r>
              <a:rPr lang="es-419" sz="1200" dirty="0" err="1" smtClean="0"/>
              <a:t>Fourth</a:t>
            </a:r>
            <a:r>
              <a:rPr lang="es-419" sz="1200" dirty="0" smtClean="0"/>
              <a:t> </a:t>
            </a:r>
            <a:r>
              <a:rPr lang="es-419" sz="1200" dirty="0" err="1" smtClean="0"/>
              <a:t>Edition</a:t>
            </a:r>
            <a:r>
              <a:rPr lang="es-419" sz="1200" dirty="0" smtClean="0"/>
              <a:t>. </a:t>
            </a:r>
            <a:r>
              <a:rPr lang="es-419" sz="1200" dirty="0" err="1" smtClean="0"/>
              <a:t>Duxbury</a:t>
            </a:r>
            <a:r>
              <a:rPr lang="es-419" sz="1200" dirty="0" smtClean="0"/>
              <a:t> </a:t>
            </a:r>
            <a:r>
              <a:rPr lang="es-419" sz="1200" dirty="0" err="1" smtClean="0"/>
              <a:t>Press</a:t>
            </a:r>
            <a:r>
              <a:rPr lang="es-419" sz="1200" dirty="0" smtClean="0"/>
              <a:t>, Belmont, California 1990.</a:t>
            </a:r>
            <a:endParaRPr lang="es-419" sz="1200" dirty="0"/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00000000-0008-0000-0200-00000400000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340294" y="1026257"/>
            <a:ext cx="3316406" cy="1189339"/>
          </a:xfrm>
          <a:prstGeom prst="rect">
            <a:avLst/>
          </a:prstGeom>
        </p:spPr>
      </p:pic>
      <p:sp>
        <p:nvSpPr>
          <p:cNvPr id="25" name="TextBox 45"/>
          <p:cNvSpPr txBox="1"/>
          <p:nvPr/>
        </p:nvSpPr>
        <p:spPr>
          <a:xfrm>
            <a:off x="6340294" y="504486"/>
            <a:ext cx="2968105" cy="400110"/>
          </a:xfrm>
          <a:prstGeom prst="rect">
            <a:avLst/>
          </a:prstGeom>
          <a:noFill/>
        </p:spPr>
        <p:txBody>
          <a:bodyPr wrap="none" lIns="0" rIns="120000" rtlCol="0">
            <a:spAutoFit/>
          </a:bodyPr>
          <a:lstStyle/>
          <a:p>
            <a:r>
              <a:rPr lang="es-CO" sz="2000" b="1" dirty="0" smtClean="0">
                <a:solidFill>
                  <a:schemeClr val="accent4"/>
                </a:solidFill>
              </a:rPr>
              <a:t>Tamaño de la muestra</a:t>
            </a:r>
            <a:endParaRPr lang="en-US" sz="20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409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uiExpand="1" build="p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 flipV="1">
            <a:off x="8926599" y="-6634"/>
            <a:ext cx="3264839" cy="1863203"/>
            <a:chOff x="5174396" y="2881513"/>
            <a:chExt cx="3969605" cy="2265404"/>
          </a:xfrm>
        </p:grpSpPr>
        <p:sp>
          <p:nvSpPr>
            <p:cNvPr id="50" name="Freeform 49"/>
            <p:cNvSpPr/>
            <p:nvPr/>
          </p:nvSpPr>
          <p:spPr>
            <a:xfrm>
              <a:off x="5174396" y="2881513"/>
              <a:ext cx="3967121" cy="2264734"/>
            </a:xfrm>
            <a:custGeom>
              <a:avLst/>
              <a:gdLst>
                <a:gd name="connsiteX0" fmla="*/ 4423538 w 4423539"/>
                <a:gd name="connsiteY0" fmla="*/ 0 h 2525292"/>
                <a:gd name="connsiteX1" fmla="*/ 4423539 w 4423539"/>
                <a:gd name="connsiteY1" fmla="*/ 2299873 h 2525292"/>
                <a:gd name="connsiteX2" fmla="*/ 265512 w 4423539"/>
                <a:gd name="connsiteY2" fmla="*/ 2525292 h 2525292"/>
                <a:gd name="connsiteX3" fmla="*/ 0 w 4423539"/>
                <a:gd name="connsiteY3" fmla="*/ 2525291 h 2525292"/>
                <a:gd name="connsiteX4" fmla="*/ 30717 w 4423539"/>
                <a:gd name="connsiteY4" fmla="*/ 2489652 h 2525292"/>
                <a:gd name="connsiteX5" fmla="*/ 4400947 w 4423539"/>
                <a:gd name="connsiteY5" fmla="*/ 15303 h 252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23539" h="2525292">
                  <a:moveTo>
                    <a:pt x="4423538" y="0"/>
                  </a:moveTo>
                  <a:lnTo>
                    <a:pt x="4423539" y="2299873"/>
                  </a:lnTo>
                  <a:lnTo>
                    <a:pt x="265512" y="2525292"/>
                  </a:lnTo>
                  <a:lnTo>
                    <a:pt x="0" y="2525291"/>
                  </a:lnTo>
                  <a:lnTo>
                    <a:pt x="30717" y="2489652"/>
                  </a:lnTo>
                  <a:cubicBezTo>
                    <a:pt x="1715172" y="560873"/>
                    <a:pt x="2438847" y="1304783"/>
                    <a:pt x="4400947" y="15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5372887" y="3039452"/>
              <a:ext cx="3771114" cy="2107465"/>
            </a:xfrm>
            <a:custGeom>
              <a:avLst/>
              <a:gdLst>
                <a:gd name="connsiteX0" fmla="*/ 4170350 w 4170350"/>
                <a:gd name="connsiteY0" fmla="*/ 0 h 2343521"/>
                <a:gd name="connsiteX1" fmla="*/ 4170350 w 4170350"/>
                <a:gd name="connsiteY1" fmla="*/ 2343520 h 2343521"/>
                <a:gd name="connsiteX2" fmla="*/ 0 w 4170350"/>
                <a:gd name="connsiteY2" fmla="*/ 2343521 h 2343521"/>
                <a:gd name="connsiteX3" fmla="*/ 37799 w 4170350"/>
                <a:gd name="connsiteY3" fmla="*/ 2297090 h 2343521"/>
                <a:gd name="connsiteX4" fmla="*/ 4123034 w 4170350"/>
                <a:gd name="connsiteY4" fmla="*/ 33426 h 2343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70350" h="2343521">
                  <a:moveTo>
                    <a:pt x="4170350" y="0"/>
                  </a:moveTo>
                  <a:lnTo>
                    <a:pt x="4170350" y="2343520"/>
                  </a:lnTo>
                  <a:lnTo>
                    <a:pt x="0" y="2343521"/>
                  </a:lnTo>
                  <a:lnTo>
                    <a:pt x="37799" y="2297090"/>
                  </a:lnTo>
                  <a:cubicBezTo>
                    <a:pt x="1542225" y="476404"/>
                    <a:pt x="2248073" y="1336162"/>
                    <a:pt x="4123034" y="334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400" dirty="0"/>
            </a:p>
          </p:txBody>
        </p:sp>
      </p:grpSp>
      <p:sp>
        <p:nvSpPr>
          <p:cNvPr id="26" name="Rounded Rectangle 25"/>
          <p:cNvSpPr/>
          <p:nvPr/>
        </p:nvSpPr>
        <p:spPr>
          <a:xfrm>
            <a:off x="1248228" y="4084670"/>
            <a:ext cx="2931885" cy="1866900"/>
          </a:xfrm>
          <a:prstGeom prst="roundRect">
            <a:avLst>
              <a:gd name="adj" fmla="val 918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sp>
        <p:nvSpPr>
          <p:cNvPr id="28" name="Footer Text"/>
          <p:cNvSpPr txBox="1"/>
          <p:nvPr/>
        </p:nvSpPr>
        <p:spPr>
          <a:xfrm>
            <a:off x="1356133" y="4263126"/>
            <a:ext cx="282398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s-ES" sz="1600" b="1" dirty="0">
                <a:solidFill>
                  <a:schemeClr val="bg1"/>
                </a:solidFill>
                <a:latin typeface="+mj-lt"/>
              </a:rPr>
              <a:t>Perfiles de jefe de </a:t>
            </a:r>
            <a:r>
              <a:rPr lang="es-ES" sz="1600" b="1" dirty="0" smtClean="0">
                <a:solidFill>
                  <a:schemeClr val="bg1"/>
                </a:solidFill>
                <a:latin typeface="+mj-lt"/>
              </a:rPr>
              <a:t>hogar, </a:t>
            </a:r>
            <a:r>
              <a:rPr lang="es-ES" sz="1600" b="1" dirty="0">
                <a:solidFill>
                  <a:schemeClr val="bg1"/>
                </a:solidFill>
                <a:latin typeface="+mj-lt"/>
              </a:rPr>
              <a:t>perfil socioeconómico de </a:t>
            </a:r>
            <a:r>
              <a:rPr lang="es-ES" sz="1600" b="1" dirty="0" smtClean="0">
                <a:solidFill>
                  <a:schemeClr val="bg1"/>
                </a:solidFill>
                <a:latin typeface="+mj-lt"/>
              </a:rPr>
              <a:t>hogares y variables relacionas con la consulta</a:t>
            </a:r>
            <a:endParaRPr lang="es-E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8750300" y="4084668"/>
            <a:ext cx="2743200" cy="1866900"/>
          </a:xfrm>
          <a:prstGeom prst="roundRect">
            <a:avLst>
              <a:gd name="adj" fmla="val 1122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sp>
        <p:nvSpPr>
          <p:cNvPr id="31" name="Footer Text"/>
          <p:cNvSpPr txBox="1"/>
          <p:nvPr/>
        </p:nvSpPr>
        <p:spPr>
          <a:xfrm>
            <a:off x="8926599" y="4442186"/>
            <a:ext cx="2311583" cy="10686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s-ES" sz="1600" b="1" dirty="0">
                <a:solidFill>
                  <a:schemeClr val="bg1"/>
                </a:solidFill>
                <a:latin typeface="+mj-lt"/>
              </a:rPr>
              <a:t>Factores relacionados con el acceso a servicios preventivos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625354" y="1623794"/>
            <a:ext cx="3506715" cy="830997"/>
          </a:xfrm>
          <a:prstGeom prst="rect">
            <a:avLst/>
          </a:prstGeom>
          <a:noFill/>
        </p:spPr>
        <p:txBody>
          <a:bodyPr wrap="none" lIns="0" rIns="120000" rtlCol="0">
            <a:spAutoFit/>
          </a:bodyPr>
          <a:lstStyle/>
          <a:p>
            <a:r>
              <a:rPr lang="en-US" sz="4800" b="1" dirty="0" err="1" smtClean="0">
                <a:solidFill>
                  <a:schemeClr val="accent4"/>
                </a:solidFill>
              </a:rPr>
              <a:t>Resultados</a:t>
            </a:r>
            <a:endParaRPr lang="en-US" sz="4800" b="1" dirty="0">
              <a:solidFill>
                <a:schemeClr val="accent4"/>
              </a:solidFill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4774292" y="4084668"/>
            <a:ext cx="3381828" cy="1866900"/>
          </a:xfrm>
          <a:prstGeom prst="roundRect">
            <a:avLst>
              <a:gd name="adj" fmla="val 1122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sp>
        <p:nvSpPr>
          <p:cNvPr id="56" name="Footer Text"/>
          <p:cNvSpPr txBox="1"/>
          <p:nvPr/>
        </p:nvSpPr>
        <p:spPr>
          <a:xfrm>
            <a:off x="4990101" y="4402880"/>
            <a:ext cx="301089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s-ES" sz="1600" b="1" dirty="0">
                <a:solidFill>
                  <a:schemeClr val="bg1"/>
                </a:solidFill>
                <a:latin typeface="+mj-lt"/>
              </a:rPr>
              <a:t>Caracterización del acceso a servicios </a:t>
            </a:r>
            <a:r>
              <a:rPr lang="es-ES" sz="1600" b="1" dirty="0" smtClean="0">
                <a:solidFill>
                  <a:schemeClr val="bg1"/>
                </a:solidFill>
                <a:latin typeface="+mj-lt"/>
              </a:rPr>
              <a:t>de salud preventivos </a:t>
            </a:r>
            <a:r>
              <a:rPr lang="es-ES" sz="1600" b="1" dirty="0">
                <a:solidFill>
                  <a:schemeClr val="bg1"/>
                </a:solidFill>
                <a:latin typeface="+mj-lt"/>
              </a:rPr>
              <a:t>por grupos de </a:t>
            </a:r>
            <a:r>
              <a:rPr lang="es-ES" sz="1600" b="1" dirty="0" smtClean="0">
                <a:solidFill>
                  <a:schemeClr val="bg1"/>
                </a:solidFill>
                <a:latin typeface="+mj-lt"/>
              </a:rPr>
              <a:t>edad</a:t>
            </a:r>
            <a:endParaRPr lang="es-ES" sz="16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80" y="0"/>
            <a:ext cx="5832648" cy="373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63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 54"/>
          <p:cNvSpPr/>
          <p:nvPr/>
        </p:nvSpPr>
        <p:spPr>
          <a:xfrm rot="16200000">
            <a:off x="-407626" y="596474"/>
            <a:ext cx="6858004" cy="5665049"/>
          </a:xfrm>
          <a:custGeom>
            <a:avLst/>
            <a:gdLst>
              <a:gd name="connsiteX0" fmla="*/ 5143503 w 5143503"/>
              <a:gd name="connsiteY0" fmla="*/ 0 h 4248787"/>
              <a:gd name="connsiteX1" fmla="*/ 5143503 w 5143503"/>
              <a:gd name="connsiteY1" fmla="*/ 3453150 h 4248787"/>
              <a:gd name="connsiteX2" fmla="*/ 5023628 w 5143503"/>
              <a:gd name="connsiteY2" fmla="*/ 3455030 h 4248787"/>
              <a:gd name="connsiteX3" fmla="*/ 0 w 5143503"/>
              <a:gd name="connsiteY3" fmla="*/ 4019121 h 4248787"/>
              <a:gd name="connsiteX4" fmla="*/ 0 w 5143503"/>
              <a:gd name="connsiteY4" fmla="*/ 0 h 4248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3503" h="4248787">
                <a:moveTo>
                  <a:pt x="5143503" y="0"/>
                </a:moveTo>
                <a:lnTo>
                  <a:pt x="5143503" y="3453150"/>
                </a:lnTo>
                <a:lnTo>
                  <a:pt x="5023628" y="3455030"/>
                </a:lnTo>
                <a:cubicBezTo>
                  <a:pt x="2628816" y="3531454"/>
                  <a:pt x="2549155" y="4742933"/>
                  <a:pt x="0" y="401912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7" name="Flowchart: Document 6"/>
          <p:cNvSpPr/>
          <p:nvPr/>
        </p:nvSpPr>
        <p:spPr>
          <a:xfrm rot="16200000">
            <a:off x="-559904" y="559907"/>
            <a:ext cx="6858003" cy="5738187"/>
          </a:xfrm>
          <a:prstGeom prst="flowChartDocumen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56" name="Freeform 55"/>
          <p:cNvSpPr/>
          <p:nvPr/>
        </p:nvSpPr>
        <p:spPr>
          <a:xfrm flipV="1">
            <a:off x="0" y="-7"/>
            <a:ext cx="3657600" cy="3458824"/>
          </a:xfrm>
          <a:custGeom>
            <a:avLst/>
            <a:gdLst>
              <a:gd name="connsiteX0" fmla="*/ 1498349 w 3666654"/>
              <a:gd name="connsiteY0" fmla="*/ 0 h 3350914"/>
              <a:gd name="connsiteX1" fmla="*/ 3666654 w 3666654"/>
              <a:gd name="connsiteY1" fmla="*/ 2168305 h 3350914"/>
              <a:gd name="connsiteX2" fmla="*/ 3404952 w 3666654"/>
              <a:gd name="connsiteY2" fmla="*/ 3201848 h 3350914"/>
              <a:gd name="connsiteX3" fmla="*/ 3314392 w 3666654"/>
              <a:gd name="connsiteY3" fmla="*/ 3350914 h 3350914"/>
              <a:gd name="connsiteX4" fmla="*/ 0 w 3666654"/>
              <a:gd name="connsiteY4" fmla="*/ 3350914 h 3350914"/>
              <a:gd name="connsiteX5" fmla="*/ 0 w 3666654"/>
              <a:gd name="connsiteY5" fmla="*/ 603386 h 3350914"/>
              <a:gd name="connsiteX6" fmla="*/ 119106 w 3666654"/>
              <a:gd name="connsiteY6" fmla="*/ 495136 h 3350914"/>
              <a:gd name="connsiteX7" fmla="*/ 1498349 w 3666654"/>
              <a:gd name="connsiteY7" fmla="*/ 0 h 335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66654" h="3350914">
                <a:moveTo>
                  <a:pt x="1498349" y="0"/>
                </a:moveTo>
                <a:cubicBezTo>
                  <a:pt x="2695871" y="0"/>
                  <a:pt x="3666654" y="970783"/>
                  <a:pt x="3666654" y="2168305"/>
                </a:cubicBezTo>
                <a:cubicBezTo>
                  <a:pt x="3666654" y="2542531"/>
                  <a:pt x="3571851" y="2894614"/>
                  <a:pt x="3404952" y="3201848"/>
                </a:cubicBezTo>
                <a:lnTo>
                  <a:pt x="3314392" y="3350914"/>
                </a:lnTo>
                <a:lnTo>
                  <a:pt x="0" y="3350914"/>
                </a:lnTo>
                <a:lnTo>
                  <a:pt x="0" y="603386"/>
                </a:lnTo>
                <a:lnTo>
                  <a:pt x="119106" y="495136"/>
                </a:lnTo>
                <a:cubicBezTo>
                  <a:pt x="493917" y="185814"/>
                  <a:pt x="974433" y="0"/>
                  <a:pt x="149834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56455" y="745631"/>
            <a:ext cx="42445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</a:rPr>
              <a:t>Perfil de jefes de hogar y adultos y perfil socioeconómico de hogares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56455" y="3658355"/>
            <a:ext cx="4984802" cy="2269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</a:rPr>
              <a:t>48,2% fueron mujeres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</a:rPr>
              <a:t>71,4% se encontraban entre los 19 y 60 años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</a:rPr>
              <a:t>7,1% eran afrodescendientes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</a:rPr>
              <a:t>67,9% son profesionales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</a:rPr>
              <a:t>58,9% están casados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bg1"/>
                </a:solidFill>
              </a:rPr>
              <a:t>62,5% están empleados o son independientes</a:t>
            </a:r>
          </a:p>
        </p:txBody>
      </p:sp>
      <p:sp>
        <p:nvSpPr>
          <p:cNvPr id="58" name="Freeform 57"/>
          <p:cNvSpPr/>
          <p:nvPr/>
        </p:nvSpPr>
        <p:spPr>
          <a:xfrm>
            <a:off x="1947391" y="5867054"/>
            <a:ext cx="1756592" cy="1015621"/>
          </a:xfrm>
          <a:custGeom>
            <a:avLst/>
            <a:gdLst>
              <a:gd name="connsiteX0" fmla="*/ 658722 w 1317444"/>
              <a:gd name="connsiteY0" fmla="*/ 0 h 761716"/>
              <a:gd name="connsiteX1" fmla="*/ 1317444 w 1317444"/>
              <a:gd name="connsiteY1" fmla="*/ 658722 h 761716"/>
              <a:gd name="connsiteX2" fmla="*/ 1307061 w 1317444"/>
              <a:gd name="connsiteY2" fmla="*/ 761716 h 761716"/>
              <a:gd name="connsiteX3" fmla="*/ 10383 w 1317444"/>
              <a:gd name="connsiteY3" fmla="*/ 761716 h 761716"/>
              <a:gd name="connsiteX4" fmla="*/ 0 w 1317444"/>
              <a:gd name="connsiteY4" fmla="*/ 658722 h 761716"/>
              <a:gd name="connsiteX5" fmla="*/ 658722 w 1317444"/>
              <a:gd name="connsiteY5" fmla="*/ 0 h 76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7444" h="761716">
                <a:moveTo>
                  <a:pt x="658722" y="0"/>
                </a:moveTo>
                <a:cubicBezTo>
                  <a:pt x="1022524" y="0"/>
                  <a:pt x="1317444" y="294920"/>
                  <a:pt x="1317444" y="658722"/>
                </a:cubicBezTo>
                <a:lnTo>
                  <a:pt x="1307061" y="761716"/>
                </a:lnTo>
                <a:lnTo>
                  <a:pt x="10383" y="761716"/>
                </a:lnTo>
                <a:lnTo>
                  <a:pt x="0" y="658722"/>
                </a:lnTo>
                <a:cubicBezTo>
                  <a:pt x="0" y="294920"/>
                  <a:pt x="294920" y="0"/>
                  <a:pt x="65872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505" y="392674"/>
            <a:ext cx="6002219" cy="5837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8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 54"/>
          <p:cNvSpPr/>
          <p:nvPr/>
        </p:nvSpPr>
        <p:spPr>
          <a:xfrm rot="16200000">
            <a:off x="-407626" y="596474"/>
            <a:ext cx="6858004" cy="5665049"/>
          </a:xfrm>
          <a:custGeom>
            <a:avLst/>
            <a:gdLst>
              <a:gd name="connsiteX0" fmla="*/ 5143503 w 5143503"/>
              <a:gd name="connsiteY0" fmla="*/ 0 h 4248787"/>
              <a:gd name="connsiteX1" fmla="*/ 5143503 w 5143503"/>
              <a:gd name="connsiteY1" fmla="*/ 3453150 h 4248787"/>
              <a:gd name="connsiteX2" fmla="*/ 5023628 w 5143503"/>
              <a:gd name="connsiteY2" fmla="*/ 3455030 h 4248787"/>
              <a:gd name="connsiteX3" fmla="*/ 0 w 5143503"/>
              <a:gd name="connsiteY3" fmla="*/ 4019121 h 4248787"/>
              <a:gd name="connsiteX4" fmla="*/ 0 w 5143503"/>
              <a:gd name="connsiteY4" fmla="*/ 0 h 4248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3503" h="4248787">
                <a:moveTo>
                  <a:pt x="5143503" y="0"/>
                </a:moveTo>
                <a:lnTo>
                  <a:pt x="5143503" y="3453150"/>
                </a:lnTo>
                <a:lnTo>
                  <a:pt x="5023628" y="3455030"/>
                </a:lnTo>
                <a:cubicBezTo>
                  <a:pt x="2628816" y="3531454"/>
                  <a:pt x="2549155" y="4742933"/>
                  <a:pt x="0" y="401912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7" name="Flowchart: Document 6"/>
          <p:cNvSpPr/>
          <p:nvPr/>
        </p:nvSpPr>
        <p:spPr>
          <a:xfrm rot="16200000">
            <a:off x="-559904" y="559907"/>
            <a:ext cx="6858003" cy="5738187"/>
          </a:xfrm>
          <a:prstGeom prst="flowChartDocumen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56" name="Freeform 55"/>
          <p:cNvSpPr/>
          <p:nvPr/>
        </p:nvSpPr>
        <p:spPr>
          <a:xfrm flipV="1">
            <a:off x="0" y="-7"/>
            <a:ext cx="3657600" cy="3458824"/>
          </a:xfrm>
          <a:custGeom>
            <a:avLst/>
            <a:gdLst>
              <a:gd name="connsiteX0" fmla="*/ 1498349 w 3666654"/>
              <a:gd name="connsiteY0" fmla="*/ 0 h 3350914"/>
              <a:gd name="connsiteX1" fmla="*/ 3666654 w 3666654"/>
              <a:gd name="connsiteY1" fmla="*/ 2168305 h 3350914"/>
              <a:gd name="connsiteX2" fmla="*/ 3404952 w 3666654"/>
              <a:gd name="connsiteY2" fmla="*/ 3201848 h 3350914"/>
              <a:gd name="connsiteX3" fmla="*/ 3314392 w 3666654"/>
              <a:gd name="connsiteY3" fmla="*/ 3350914 h 3350914"/>
              <a:gd name="connsiteX4" fmla="*/ 0 w 3666654"/>
              <a:gd name="connsiteY4" fmla="*/ 3350914 h 3350914"/>
              <a:gd name="connsiteX5" fmla="*/ 0 w 3666654"/>
              <a:gd name="connsiteY5" fmla="*/ 603386 h 3350914"/>
              <a:gd name="connsiteX6" fmla="*/ 119106 w 3666654"/>
              <a:gd name="connsiteY6" fmla="*/ 495136 h 3350914"/>
              <a:gd name="connsiteX7" fmla="*/ 1498349 w 3666654"/>
              <a:gd name="connsiteY7" fmla="*/ 0 h 335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66654" h="3350914">
                <a:moveTo>
                  <a:pt x="1498349" y="0"/>
                </a:moveTo>
                <a:cubicBezTo>
                  <a:pt x="2695871" y="0"/>
                  <a:pt x="3666654" y="970783"/>
                  <a:pt x="3666654" y="2168305"/>
                </a:cubicBezTo>
                <a:cubicBezTo>
                  <a:pt x="3666654" y="2542531"/>
                  <a:pt x="3571851" y="2894614"/>
                  <a:pt x="3404952" y="3201848"/>
                </a:cubicBezTo>
                <a:lnTo>
                  <a:pt x="3314392" y="3350914"/>
                </a:lnTo>
                <a:lnTo>
                  <a:pt x="0" y="3350914"/>
                </a:lnTo>
                <a:lnTo>
                  <a:pt x="0" y="603386"/>
                </a:lnTo>
                <a:lnTo>
                  <a:pt x="119106" y="495136"/>
                </a:lnTo>
                <a:cubicBezTo>
                  <a:pt x="493917" y="185814"/>
                  <a:pt x="974433" y="0"/>
                  <a:pt x="149834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56455" y="745631"/>
            <a:ext cx="42445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chemeClr val="bg1"/>
                </a:solidFill>
              </a:rPr>
              <a:t>Perfil de jefes de hogar y adultos y perfil socioeconómico de hogares</a:t>
            </a:r>
            <a:endParaRPr lang="en-IN" sz="2800" b="1" dirty="0">
              <a:solidFill>
                <a:schemeClr val="bg1"/>
              </a:solidFill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1947391" y="5867054"/>
            <a:ext cx="1756592" cy="1015621"/>
          </a:xfrm>
          <a:custGeom>
            <a:avLst/>
            <a:gdLst>
              <a:gd name="connsiteX0" fmla="*/ 658722 w 1317444"/>
              <a:gd name="connsiteY0" fmla="*/ 0 h 761716"/>
              <a:gd name="connsiteX1" fmla="*/ 1317444 w 1317444"/>
              <a:gd name="connsiteY1" fmla="*/ 658722 h 761716"/>
              <a:gd name="connsiteX2" fmla="*/ 1307061 w 1317444"/>
              <a:gd name="connsiteY2" fmla="*/ 761716 h 761716"/>
              <a:gd name="connsiteX3" fmla="*/ 10383 w 1317444"/>
              <a:gd name="connsiteY3" fmla="*/ 761716 h 761716"/>
              <a:gd name="connsiteX4" fmla="*/ 0 w 1317444"/>
              <a:gd name="connsiteY4" fmla="*/ 658722 h 761716"/>
              <a:gd name="connsiteX5" fmla="*/ 658722 w 1317444"/>
              <a:gd name="connsiteY5" fmla="*/ 0 h 76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7444" h="761716">
                <a:moveTo>
                  <a:pt x="658722" y="0"/>
                </a:moveTo>
                <a:cubicBezTo>
                  <a:pt x="1022524" y="0"/>
                  <a:pt x="1317444" y="294920"/>
                  <a:pt x="1317444" y="658722"/>
                </a:cubicBezTo>
                <a:lnTo>
                  <a:pt x="1307061" y="761716"/>
                </a:lnTo>
                <a:lnTo>
                  <a:pt x="10383" y="761716"/>
                </a:lnTo>
                <a:lnTo>
                  <a:pt x="0" y="658722"/>
                </a:lnTo>
                <a:cubicBezTo>
                  <a:pt x="0" y="294920"/>
                  <a:pt x="294920" y="0"/>
                  <a:pt x="65872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190" y="620564"/>
            <a:ext cx="6607383" cy="5585080"/>
          </a:xfrm>
          <a:prstGeom prst="rect">
            <a:avLst/>
          </a:prstGeom>
        </p:spPr>
      </p:pic>
      <p:sp>
        <p:nvSpPr>
          <p:cNvPr id="9" name="TextBox 56"/>
          <p:cNvSpPr txBox="1"/>
          <p:nvPr/>
        </p:nvSpPr>
        <p:spPr>
          <a:xfrm>
            <a:off x="161398" y="3420190"/>
            <a:ext cx="59193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 smtClean="0">
                <a:solidFill>
                  <a:schemeClr val="bg1"/>
                </a:solidFill>
              </a:rPr>
              <a:t>Con </a:t>
            </a:r>
            <a:r>
              <a:rPr lang="es-CO" sz="1600" dirty="0">
                <a:solidFill>
                  <a:schemeClr val="bg1"/>
                </a:solidFill>
              </a:rPr>
              <a:t>relación a los hogares</a:t>
            </a:r>
            <a:r>
              <a:rPr lang="es-CO" sz="1600" dirty="0" smtClean="0">
                <a:solidFill>
                  <a:schemeClr val="bg1"/>
                </a:solidFill>
              </a:rPr>
              <a:t>:</a:t>
            </a:r>
          </a:p>
          <a:p>
            <a:endParaRPr lang="es-CO" sz="16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chemeClr val="bg1"/>
                </a:solidFill>
              </a:rPr>
              <a:t>42,9% se encuentra en estrato socioeconómico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chemeClr val="bg1"/>
                </a:solidFill>
              </a:rPr>
              <a:t>26,7% se encuentra en estrato socioeconómico 5 y 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chemeClr val="bg1"/>
                </a:solidFill>
              </a:rPr>
              <a:t>26,8% se encuentra en estrato socioeconómico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chemeClr val="bg1"/>
                </a:solidFill>
              </a:rPr>
              <a:t>3,6% se encuentra en estrato </a:t>
            </a:r>
            <a:r>
              <a:rPr lang="es-CO" sz="1600" dirty="0" smtClean="0">
                <a:solidFill>
                  <a:schemeClr val="bg1"/>
                </a:solidFill>
              </a:rPr>
              <a:t>socioeconómico 1 </a:t>
            </a:r>
            <a:r>
              <a:rPr lang="es-CO" sz="1600" dirty="0">
                <a:solidFill>
                  <a:schemeClr val="bg1"/>
                </a:solidFill>
              </a:rPr>
              <a:t>y 2 </a:t>
            </a:r>
          </a:p>
          <a:p>
            <a:pPr>
              <a:lnSpc>
                <a:spcPct val="150000"/>
              </a:lnSpc>
            </a:pPr>
            <a:endParaRPr lang="es-ES" sz="16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s-ES" sz="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09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ustom 39">
      <a:dk1>
        <a:srgbClr val="262626"/>
      </a:dk1>
      <a:lt1>
        <a:srgbClr val="FFFFFF"/>
      </a:lt1>
      <a:dk2>
        <a:srgbClr val="1CAAAC"/>
      </a:dk2>
      <a:lt2>
        <a:srgbClr val="5C7198"/>
      </a:lt2>
      <a:accent1>
        <a:srgbClr val="1D8EF4"/>
      </a:accent1>
      <a:accent2>
        <a:srgbClr val="0187AC"/>
      </a:accent2>
      <a:accent3>
        <a:srgbClr val="1AA4BE"/>
      </a:accent3>
      <a:accent4>
        <a:srgbClr val="096BC3"/>
      </a:accent4>
      <a:accent5>
        <a:srgbClr val="42BDC6"/>
      </a:accent5>
      <a:accent6>
        <a:srgbClr val="168EA6"/>
      </a:accent6>
      <a:hlink>
        <a:srgbClr val="FFFFFF"/>
      </a:hlink>
      <a:folHlink>
        <a:srgbClr val="595959"/>
      </a:folHlink>
    </a:clrScheme>
    <a:fontScheme name="open san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Custom 39">
      <a:dk1>
        <a:srgbClr val="262626"/>
      </a:dk1>
      <a:lt1>
        <a:srgbClr val="FFFFFF"/>
      </a:lt1>
      <a:dk2>
        <a:srgbClr val="1CAAAC"/>
      </a:dk2>
      <a:lt2>
        <a:srgbClr val="5C7198"/>
      </a:lt2>
      <a:accent1>
        <a:srgbClr val="1D8EF4"/>
      </a:accent1>
      <a:accent2>
        <a:srgbClr val="0187AC"/>
      </a:accent2>
      <a:accent3>
        <a:srgbClr val="1AA4BE"/>
      </a:accent3>
      <a:accent4>
        <a:srgbClr val="096BC3"/>
      </a:accent4>
      <a:accent5>
        <a:srgbClr val="42BDC6"/>
      </a:accent5>
      <a:accent6>
        <a:srgbClr val="168EA6"/>
      </a:accent6>
      <a:hlink>
        <a:srgbClr val="FFFFFF"/>
      </a:hlink>
      <a:folHlink>
        <a:srgbClr val="595959"/>
      </a:folHlink>
    </a:clrScheme>
    <a:fontScheme name="Custom 3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8F4239050242D4A8575FAE12543B59F" ma:contentTypeVersion="15" ma:contentTypeDescription="Crear nuevo documento." ma:contentTypeScope="" ma:versionID="0566b731ccebcefcbdc56953d62f1e8d">
  <xsd:schema xmlns:xsd="http://www.w3.org/2001/XMLSchema" xmlns:xs="http://www.w3.org/2001/XMLSchema" xmlns:p="http://schemas.microsoft.com/office/2006/metadata/properties" xmlns:ns2="618e050f-fb3e-4cc6-ac40-a1b6fff41217" xmlns:ns3="6e91f0c7-edc1-40ea-8a38-15f8c58fa540" xmlns:ns4="cbb53a27-70b1-4457-a7de-4bbc6fdd1bae" targetNamespace="http://schemas.microsoft.com/office/2006/metadata/properties" ma:root="true" ma:fieldsID="25c8049c364acc9ed0c9a03f7bf1af14" ns2:_="" ns3:_="" ns4:_="">
    <xsd:import namespace="618e050f-fb3e-4cc6-ac40-a1b6fff41217"/>
    <xsd:import namespace="6e91f0c7-edc1-40ea-8a38-15f8c58fa540"/>
    <xsd:import namespace="cbb53a27-70b1-4457-a7de-4bbc6fdd1b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8e050f-fb3e-4cc6-ac40-a1b6fff412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47ec1249-a48c-4968-bfb0-a566660bd30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91f0c7-edc1-40ea-8a38-15f8c58fa54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b53a27-70b1-4457-a7de-4bbc6fdd1bae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d4747e47-34f6-4ac2-b0b4-d879b87c96be}" ma:internalName="TaxCatchAll" ma:showField="CatchAllData" ma:web="cbb53a27-70b1-4457-a7de-4bbc6fdd1ba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18e050f-fb3e-4cc6-ac40-a1b6fff41217">
      <Terms xmlns="http://schemas.microsoft.com/office/infopath/2007/PartnerControls"/>
    </lcf76f155ced4ddcb4097134ff3c332f>
    <TaxCatchAll xmlns="cbb53a27-70b1-4457-a7de-4bbc6fdd1bae" xsi:nil="true"/>
  </documentManagement>
</p:properties>
</file>

<file path=customXml/itemProps1.xml><?xml version="1.0" encoding="utf-8"?>
<ds:datastoreItem xmlns:ds="http://schemas.openxmlformats.org/officeDocument/2006/customXml" ds:itemID="{0A510388-F34E-4038-8AE5-6B98F75A1607}"/>
</file>

<file path=customXml/itemProps2.xml><?xml version="1.0" encoding="utf-8"?>
<ds:datastoreItem xmlns:ds="http://schemas.openxmlformats.org/officeDocument/2006/customXml" ds:itemID="{AFF57D0F-E18D-42D7-B84B-748196B24CE0}"/>
</file>

<file path=customXml/itemProps3.xml><?xml version="1.0" encoding="utf-8"?>
<ds:datastoreItem xmlns:ds="http://schemas.openxmlformats.org/officeDocument/2006/customXml" ds:itemID="{39049DAC-8488-42E8-A69E-337E7E11F2BF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7563</TotalTime>
  <Words>1306</Words>
  <Application>Microsoft Office PowerPoint</Application>
  <PresentationFormat>Panorámica</PresentationFormat>
  <Paragraphs>152</Paragraphs>
  <Slides>26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26</vt:i4>
      </vt:variant>
    </vt:vector>
  </HeadingPairs>
  <TitlesOfParts>
    <vt:vector size="33" baseType="lpstr">
      <vt:lpstr>Arial</vt:lpstr>
      <vt:lpstr>Calibri</vt:lpstr>
      <vt:lpstr>Open Sans</vt:lpstr>
      <vt:lpstr>Times New Roman</vt:lpstr>
      <vt:lpstr>Wingdings</vt:lpstr>
      <vt:lpstr>1_Office Theme</vt:lpstr>
      <vt:lpstr>2_Office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Ananya</dc:creator>
  <cp:lastModifiedBy>Adminlocal</cp:lastModifiedBy>
  <cp:revision>579</cp:revision>
  <dcterms:created xsi:type="dcterms:W3CDTF">2018-05-25T23:30:10Z</dcterms:created>
  <dcterms:modified xsi:type="dcterms:W3CDTF">2020-12-02T12:47:43Z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0x01010038F4239050242D4A8575FAE12543B59F</vt:lpwstr>
  </property>
</Properties>
</file>